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59" r:id="rId3"/>
    <p:sldId id="263" r:id="rId4"/>
    <p:sldId id="261" r:id="rId5"/>
    <p:sldId id="262" r:id="rId6"/>
    <p:sldId id="264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D678EF-9959-4F99-BDBC-A20DD67D415D}">
          <p14:sldIdLst>
            <p14:sldId id="256"/>
            <p14:sldId id="259"/>
            <p14:sldId id="263"/>
            <p14:sldId id="261"/>
            <p14:sldId id="262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140899A-D230-4583-8D92-3DB05DA034B3}" v="22" dt="2026-08-27T10:53:04.3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21" autoAdjust="0"/>
  </p:normalViewPr>
  <p:slideViewPr>
    <p:cSldViewPr snapToGrid="0">
      <p:cViewPr varScale="1">
        <p:scale>
          <a:sx n="76" d="100"/>
          <a:sy n="76" d="100"/>
        </p:scale>
        <p:origin x="16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Shaw" userId="d58ef987-22b8-4661-8e1f-5c339cbe1ace" providerId="ADAL" clId="{E5EC78E0-CE55-47B2-9F74-F477B84CCFD2}"/>
    <pc:docChg chg="undo custSel addSld delSld modSld sldOrd modSection">
      <pc:chgData name="Megan Shaw" userId="d58ef987-22b8-4661-8e1f-5c339cbe1ace" providerId="ADAL" clId="{E5EC78E0-CE55-47B2-9F74-F477B84CCFD2}" dt="2026-08-27T10:53:04.377" v="529"/>
      <pc:docMkLst>
        <pc:docMk/>
      </pc:docMkLst>
      <pc:sldChg chg="modSp mod">
        <pc:chgData name="Megan Shaw" userId="d58ef987-22b8-4661-8e1f-5c339cbe1ace" providerId="ADAL" clId="{E5EC78E0-CE55-47B2-9F74-F477B84CCFD2}" dt="2026-08-27T10:09:40.009" v="138" actId="20577"/>
        <pc:sldMkLst>
          <pc:docMk/>
          <pc:sldMk cId="2144579439" sldId="256"/>
        </pc:sldMkLst>
        <pc:spChg chg="mod">
          <ac:chgData name="Megan Shaw" userId="d58ef987-22b8-4661-8e1f-5c339cbe1ace" providerId="ADAL" clId="{E5EC78E0-CE55-47B2-9F74-F477B84CCFD2}" dt="2026-08-27T09:26:43.895" v="68" actId="1076"/>
          <ac:spMkLst>
            <pc:docMk/>
            <pc:sldMk cId="2144579439" sldId="256"/>
            <ac:spMk id="26" creationId="{52E2B36D-A6EE-3EBF-8383-3FFF756ACD2C}"/>
          </ac:spMkLst>
        </pc:spChg>
        <pc:graphicFrameChg chg="mod modGraphic">
          <ac:chgData name="Megan Shaw" userId="d58ef987-22b8-4661-8e1f-5c339cbe1ace" providerId="ADAL" clId="{E5EC78E0-CE55-47B2-9F74-F477B84CCFD2}" dt="2026-08-27T10:09:40.009" v="138" actId="20577"/>
          <ac:graphicFrameMkLst>
            <pc:docMk/>
            <pc:sldMk cId="2144579439" sldId="256"/>
            <ac:graphicFrameMk id="34" creationId="{196E0E15-4907-F33B-0B94-D20D479BD463}"/>
          </ac:graphicFrameMkLst>
        </pc:graphicFrameChg>
        <pc:picChg chg="mod">
          <ac:chgData name="Megan Shaw" userId="d58ef987-22b8-4661-8e1f-5c339cbe1ace" providerId="ADAL" clId="{E5EC78E0-CE55-47B2-9F74-F477B84CCFD2}" dt="2026-08-27T09:26:45.216" v="70" actId="1076"/>
          <ac:picMkLst>
            <pc:docMk/>
            <pc:sldMk cId="2144579439" sldId="256"/>
            <ac:picMk id="13" creationId="{D2D772F4-E520-1A3D-CCBB-F089C1717B27}"/>
          </ac:picMkLst>
        </pc:picChg>
      </pc:sldChg>
      <pc:sldChg chg="modSp mod">
        <pc:chgData name="Megan Shaw" userId="d58ef987-22b8-4661-8e1f-5c339cbe1ace" providerId="ADAL" clId="{E5EC78E0-CE55-47B2-9F74-F477B84CCFD2}" dt="2026-08-27T10:10:04.968" v="157" actId="20577"/>
        <pc:sldMkLst>
          <pc:docMk/>
          <pc:sldMk cId="2958755954" sldId="259"/>
        </pc:sldMkLst>
        <pc:spChg chg="mod">
          <ac:chgData name="Megan Shaw" userId="d58ef987-22b8-4661-8e1f-5c339cbe1ace" providerId="ADAL" clId="{E5EC78E0-CE55-47B2-9F74-F477B84CCFD2}" dt="2026-08-27T10:10:04.968" v="157" actId="20577"/>
          <ac:spMkLst>
            <pc:docMk/>
            <pc:sldMk cId="2958755954" sldId="259"/>
            <ac:spMk id="26" creationId="{6940FFAB-32E6-4E6B-843B-DA2717003E6B}"/>
          </ac:spMkLst>
        </pc:spChg>
        <pc:graphicFrameChg chg="mod modGraphic">
          <ac:chgData name="Megan Shaw" userId="d58ef987-22b8-4661-8e1f-5c339cbe1ace" providerId="ADAL" clId="{E5EC78E0-CE55-47B2-9F74-F477B84CCFD2}" dt="2026-08-27T10:09:48.072" v="142" actId="20577"/>
          <ac:graphicFrameMkLst>
            <pc:docMk/>
            <pc:sldMk cId="2958755954" sldId="259"/>
            <ac:graphicFrameMk id="34" creationId="{CD09C118-9D2D-B21E-3D93-B3FF3FB3A264}"/>
          </ac:graphicFrameMkLst>
        </pc:graphicFrameChg>
      </pc:sldChg>
      <pc:sldChg chg="modSp mod ord">
        <pc:chgData name="Megan Shaw" userId="d58ef987-22b8-4661-8e1f-5c339cbe1ace" providerId="ADAL" clId="{E5EC78E0-CE55-47B2-9F74-F477B84CCFD2}" dt="2026-08-27T10:25:42.183" v="374" actId="6549"/>
        <pc:sldMkLst>
          <pc:docMk/>
          <pc:sldMk cId="3246244918" sldId="261"/>
        </pc:sldMkLst>
        <pc:spChg chg="mod">
          <ac:chgData name="Megan Shaw" userId="d58ef987-22b8-4661-8e1f-5c339cbe1ace" providerId="ADAL" clId="{E5EC78E0-CE55-47B2-9F74-F477B84CCFD2}" dt="2026-08-27T10:11:18.213" v="170" actId="1076"/>
          <ac:spMkLst>
            <pc:docMk/>
            <pc:sldMk cId="3246244918" sldId="261"/>
            <ac:spMk id="26" creationId="{7C891617-096C-9DFE-CEF8-9EBF55244FBB}"/>
          </ac:spMkLst>
        </pc:spChg>
        <pc:graphicFrameChg chg="mod modGraphic">
          <ac:chgData name="Megan Shaw" userId="d58ef987-22b8-4661-8e1f-5c339cbe1ace" providerId="ADAL" clId="{E5EC78E0-CE55-47B2-9F74-F477B84CCFD2}" dt="2026-08-27T10:25:42.183" v="374" actId="6549"/>
          <ac:graphicFrameMkLst>
            <pc:docMk/>
            <pc:sldMk cId="3246244918" sldId="261"/>
            <ac:graphicFrameMk id="34" creationId="{8C271D16-2004-16E9-246B-DF4F1EF881B6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0:47:32.013" v="515" actId="20577"/>
        <pc:sldMkLst>
          <pc:docMk/>
          <pc:sldMk cId="3332404262" sldId="262"/>
        </pc:sldMkLst>
        <pc:spChg chg="mod">
          <ac:chgData name="Megan Shaw" userId="d58ef987-22b8-4661-8e1f-5c339cbe1ace" providerId="ADAL" clId="{E5EC78E0-CE55-47B2-9F74-F477B84CCFD2}" dt="2026-08-27T10:25:57.950" v="387" actId="20577"/>
          <ac:spMkLst>
            <pc:docMk/>
            <pc:sldMk cId="3332404262" sldId="262"/>
            <ac:spMk id="26" creationId="{4EE9BAD8-D007-7DE8-971F-1E4E75AA91B4}"/>
          </ac:spMkLst>
        </pc:spChg>
        <pc:graphicFrameChg chg="mod modGraphic">
          <ac:chgData name="Megan Shaw" userId="d58ef987-22b8-4661-8e1f-5c339cbe1ace" providerId="ADAL" clId="{E5EC78E0-CE55-47B2-9F74-F477B84CCFD2}" dt="2026-08-27T10:47:32.013" v="515" actId="20577"/>
          <ac:graphicFrameMkLst>
            <pc:docMk/>
            <pc:sldMk cId="3332404262" sldId="262"/>
            <ac:graphicFrameMk id="34" creationId="{FFE0A049-1B23-2557-BACF-B9F31924C978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0:25:27.371" v="369" actId="20577"/>
        <pc:sldMkLst>
          <pc:docMk/>
          <pc:sldMk cId="3575661066" sldId="263"/>
        </pc:sldMkLst>
        <pc:graphicFrameChg chg="mod modGraphic">
          <ac:chgData name="Megan Shaw" userId="d58ef987-22b8-4661-8e1f-5c339cbe1ace" providerId="ADAL" clId="{E5EC78E0-CE55-47B2-9F74-F477B84CCFD2}" dt="2026-08-27T10:25:27.371" v="369" actId="20577"/>
          <ac:graphicFrameMkLst>
            <pc:docMk/>
            <pc:sldMk cId="3575661066" sldId="263"/>
            <ac:graphicFrameMk id="34" creationId="{F20CA884-5CE6-B339-5ED5-F2AF3F7E0010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0:52:55.492" v="526"/>
        <pc:sldMkLst>
          <pc:docMk/>
          <pc:sldMk cId="1222158507" sldId="264"/>
        </pc:sldMkLst>
        <pc:graphicFrameChg chg="mod modGraphic">
          <ac:chgData name="Megan Shaw" userId="d58ef987-22b8-4661-8e1f-5c339cbe1ace" providerId="ADAL" clId="{E5EC78E0-CE55-47B2-9F74-F477B84CCFD2}" dt="2026-08-27T10:52:55.492" v="526"/>
          <ac:graphicFrameMkLst>
            <pc:docMk/>
            <pc:sldMk cId="1222158507" sldId="264"/>
            <ac:graphicFrameMk id="34" creationId="{A925FEC1-35E4-461A-5928-9EFF117C402D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0:53:04.377" v="529"/>
        <pc:sldMkLst>
          <pc:docMk/>
          <pc:sldMk cId="3933900277" sldId="265"/>
        </pc:sldMkLst>
        <pc:graphicFrameChg chg="mod modGraphic">
          <ac:chgData name="Megan Shaw" userId="d58ef987-22b8-4661-8e1f-5c339cbe1ace" providerId="ADAL" clId="{E5EC78E0-CE55-47B2-9F74-F477B84CCFD2}" dt="2026-08-27T10:53:04.377" v="529"/>
          <ac:graphicFrameMkLst>
            <pc:docMk/>
            <pc:sldMk cId="3933900277" sldId="265"/>
            <ac:graphicFrameMk id="34" creationId="{90E81C8E-BAA9-1CB5-92DA-0D3640C83951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3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BB11E-982F-1F78-88E1-F6D77ABCD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0B01BC-16F9-21A9-385B-4E38BAA209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8C8ECE-68FA-1207-89DA-94CCB086BF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A5579D-2FFB-136C-6B0C-4F312819E0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967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FC374-C1C2-E1D6-C064-07A44DAE3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53B7FF-A93D-413A-0C10-CAB30F944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6EE9D5-F5F8-8801-280F-B9F98BC2C7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781561-C5EE-E26F-250D-3358EFBF8A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445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E6F6-CE8D-A618-760A-6874AF147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1E9D4E-8309-19EE-DC15-33EBE1522A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DAECE2-FDB7-BAE6-D689-C3E33E35C4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F642B0-8A17-3E54-5B21-85936FDDCA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870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E87B84-97B3-3A0F-C74C-59D91144CE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4E6569-057B-E32D-E98D-DD011AD2C4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AEEAD1-60BF-5236-F863-193DC7CE0F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262E3C-9B29-7BFC-5A73-3FC5A1E4FC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116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6B768-2D88-65B6-68F3-A10C3AC6F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326C12-53BD-CBEE-9A98-70E9DC8347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D8B0C9-6366-C0D1-C825-9577F32B78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4B5DFD-24FF-8602-3879-EC6E7A9E97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4271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D932E-AACB-7DBB-E46B-50D52EEA85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D041EF-6228-ABB1-DD5A-F077A8EEA0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5868EB-F0EB-69CD-E34B-91A4BC9215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E4692E-1AE1-E66E-B035-FB56589243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004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2D772F4-E520-1A3D-CCBB-F089C1717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2E2B36D-A6EE-3EBF-8383-3FFF756ACD2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1 -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A359D3-63E8-17AC-22AC-6C2F86624BA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6E0E15-4907-F33B-0B94-D20D479BD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385703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am I making history?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enquiry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some similarities and differences between the past and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a timeline shows the order events in the past happened.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start by looking at ‘now’ on a timeline then look back.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‘the past’ is events that have already happened.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‘the present’ is time happening now.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within living memory is 100 years.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people change as they grow older.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throughout someone’s lifetime, some things will change and some things will stay the same.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there are similarities and differences between their lives today and their lives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people celebrate special events in different ways.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Sequencing three or four events in their own life.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common words and phrases for the passing of time (e.g. now, long ago, then, before, after).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events on a simple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Being aware that some things have changed and some have stayed the same in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simple changes and ideas/objects that remain the same.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some things change while other items remain the same and some are new.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look for similarities and differences over time in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Recalling special events in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artefacts, photographs and visits to museums to answer simple questions about the past.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1EE266B-BCD3-2E66-ACDF-A561FDCB4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0FB11A7-4C95-32B6-609F-6C277C6B4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7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65861A-A709-9B80-4169-F4B9724DB3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80C5AF72-6B84-1A26-0AE5-ED41E002D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940FFAB-32E6-4E6B-843B-DA2717003E6B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1 -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B18FD1D-CF57-51CB-77DE-A1C9D25582C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D09C118-9D2D-B21E-3D93-B3FF3FB3A2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873290"/>
              </p:ext>
            </p:extLst>
          </p:nvPr>
        </p:nvGraphicFramePr>
        <p:xfrm>
          <a:off x="500062" y="1352962"/>
          <a:ext cx="7543800" cy="425820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01011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4513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97655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1372226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am I making history?</a:t>
                      </a:r>
                    </a:p>
                    <a:p>
                      <a:pPr algn="ctr"/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enquiry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some people and events are considered more ‘special’ or significant than others.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photographs can tell us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can find out about the past by asking people who were there.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remember some (but not all) of the events that we have lived through.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the past can be represented in photographs.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Beginning to identify different ways to represent the past (e.g. photos, stories).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simple observations about the past from a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by making simple deductions.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main features of concrete evidence of the past or historical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findings through discussion and timelines with physical objects/ pictures.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vocabulary such as – old, new, long time ago.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how and why questions based on stories, events and people.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D5D379E0-9CF7-3697-10A0-E3A6A3C71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7153B6A8-D9BC-92D3-37D2-22F0982C8E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55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4027CB-6748-06EC-C80B-56437D4A4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57432407-6C64-C136-1606-5BB64186F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308A077-AF56-4B93-E1A0-2343F349DAB4}"/>
              </a:ext>
            </a:extLst>
          </p:cNvPr>
          <p:cNvSpPr txBox="1"/>
          <p:nvPr/>
        </p:nvSpPr>
        <p:spPr>
          <a:xfrm>
            <a:off x="1322194" y="485593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Year 1 -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8EAFB87-F9B0-DA19-F866-5E058535F1F1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F20CA884-5CE6-B339-5ED5-F2AF3F7E00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66372"/>
              </p:ext>
            </p:extLst>
          </p:nvPr>
        </p:nvGraphicFramePr>
        <p:xfrm>
          <a:off x="395287" y="1352962"/>
          <a:ext cx="7648574" cy="5481846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4549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6934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toys changed?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53060" marR="0" lvl="0" indent="-28575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</a:p>
                    <a:p>
                      <a:pPr marL="353060" marR="0" lvl="0" indent="-28575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throughout someone’s lifetime, some things will change and some things will stay the same.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everyday objects have changed over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everyday objects have changed as new materials have been invented.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similarities and differences between the past and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everyday objects have similarities and differences with those used for the same purpose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To know that we can find out about the past by asking people who were there.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artefacts can tell us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remember some (but not all) of the events that we have lived through.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 past can be represented in photographs.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inventions that still influence their own lives today.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common words and phrases for the passing of time (e.g. now, long ago, then, before, after).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Sequencing three or four artefacts from different periods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look for similarities and differences over time in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  simple changes and ideas/objects that remain the same.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some things change while other items remain the same and some are new.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why things happen and beginning  to explain why with support.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Being aware that some things have changed and some have stayed the same in their own lives.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Recalling special events in their own lives. 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artefacts, photographs and visits to museums to answer simple questions about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Finding answers to simple questions about the past using sources (e.g. artefacts).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02AB31AA-56B2-555F-7135-89C2BC4A68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AE97A959-8963-6E0D-37C0-73A4CB5A53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661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8CC3F-A8C7-2384-4DEE-04F9B6700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23FB0005-4A75-3BB9-F05C-E373FE1BA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C891617-096C-9DFE-CEF8-9EBF55244FBB}"/>
              </a:ext>
            </a:extLst>
          </p:cNvPr>
          <p:cNvSpPr txBox="1"/>
          <p:nvPr/>
        </p:nvSpPr>
        <p:spPr>
          <a:xfrm>
            <a:off x="1322194" y="485593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Year 1 -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A7AF6ED-4FE1-6FEB-C43B-23A221C43A94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C271D16-2004-16E9-246B-DF4F1EF881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652921"/>
              </p:ext>
            </p:extLst>
          </p:nvPr>
        </p:nvGraphicFramePr>
        <p:xfrm>
          <a:off x="395287" y="1352962"/>
          <a:ext cx="7648574" cy="546165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How have toys changed?</a:t>
                      </a:r>
                    </a:p>
                    <a:p>
                      <a:pPr marL="6731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53060" marR="0" lvl="0" indent="-28575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</a:p>
                    <a:p>
                      <a:pPr marL="353060" marR="0" lvl="0" indent="-28575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Sorting artefacts from then and now.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identify different ways to represent the past (e.g. photos, stories).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how and why questions based on stories, events and people.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sources of evidence (e.g. artefacts).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sources of information, such as artefacts, to answer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Drawing out information from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observations about the past from a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by making simple deductions.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inferences and deductions from sources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main features of concrete evidence of the past or historical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Drawing simple conclusions to answer a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findings through discussion and timelines with physical objects/ pictures.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F7114F19-466B-DD35-82C3-6C412DC49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2F6CC6C2-D89D-C12D-31C8-B4F37F49D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44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5A53F-A2A5-3C7E-C200-6AE2982A91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733E1079-2556-6BC7-3A32-3C342D479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EE9BAD8-D007-7DE8-971F-1E4E75AA91B4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1 -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4462705-5CDE-73B8-5198-3647A6CD4D6E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FFE0A049-1B23-2557-BACF-B9F31924C9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957264"/>
              </p:ext>
            </p:extLst>
          </p:nvPr>
        </p:nvGraphicFramePr>
        <p:xfrm>
          <a:off x="395287" y="1352962"/>
          <a:ext cx="7648574" cy="543117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explorers changed the world?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53060" marR="0" lvl="0" indent="-28575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a timeline shows the order events in the past happened.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start by looking at ‘now’ on a timeline, then look back.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‘the past’ is time that has already happened.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‘the present’ is time happening now.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within living memory is 100 years.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there are similarities and differences between their lives today and lives in the past.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similarities and differences between the past and their own lives.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some people and events are considered more ‘special’ or significant than others.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photographs can tell us about the past.</a:t>
                      </a:r>
                    </a:p>
                    <a:p>
                      <a:pPr lvl="0"/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common words and phrases for the passing of time (e.g. now, long ago, then, before, after).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events on a simple timeline.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Recording on a timeline a sequence of historical stories heard orally.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simple changes and ideas/objects that remain the same.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some things change while others remain the same and some are new.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why things happen and beginning to explain why with support.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artefacts, photographs and museum visits to answer simple questions about the past.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5A809FD0-5A03-FBEE-7E96-7AB38107E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E260F183-CE71-62C5-E5A9-96E94FDCA3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404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C9709-ED5A-98A5-C7BD-D30C176A3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0D7445BD-F3DA-EC9B-D8BA-682A298B2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734CEDD-5436-411E-6DF2-0B71BDE73B8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1 -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2126BF3-D494-F2D6-9621-F905CFFEE412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A925FEC1-35E4-461A-5928-9EFF117C40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12925"/>
              </p:ext>
            </p:extLst>
          </p:nvPr>
        </p:nvGraphicFramePr>
        <p:xfrm>
          <a:off x="395287" y="1352962"/>
          <a:ext cx="7648574" cy="54241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explorers changed the world?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53060" marR="0" lvl="0" indent="-28575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the past can be represented in</a:t>
                      </a:r>
                      <a:b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photographs.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inventions that still influence their own lives today.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achievements and discoveries of significant individuals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Finding answers to simple questions about the past using sources (e.g. artefacts).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Beginning to identify different ways to represent the past (e.g. photos, stories).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how and why questions based on stories, events and people.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sources of evidence (e.g. artefacts).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sources of information, such as artefacts, to answer questions.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Drawing out information from sources.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observations about the past from a source.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by making simple deductions.</a:t>
                      </a:r>
                    </a:p>
                    <a:p>
                      <a:pPr lvl="0"/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F293D267-0DBC-9350-1963-346C3FB06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FE5902D7-A716-1328-BF94-BA4FA6EC5F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58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95F03-C259-E9A1-3055-0179E578A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345B2703-DBCA-B0D9-03AF-BA0AA524E0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0A2A762-5729-89AC-1C21-4AFE893280BB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1 -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5AC55D6-C618-D4C8-278D-AE52A40F3D56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0E81C8E-BAA9-1CB5-92DA-0D3640C839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186675"/>
              </p:ext>
            </p:extLst>
          </p:nvPr>
        </p:nvGraphicFramePr>
        <p:xfrm>
          <a:off x="395287" y="1352962"/>
          <a:ext cx="7648574" cy="54241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have explorers changed the world?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Change and continuity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Cause and consequence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marR="0" lvl="0" indent="-28575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Historical interpretations </a:t>
                      </a:r>
                      <a:endParaRPr kumimoji="0" lang="en-GB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53060" marR="0" lvl="0" indent="-28575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  <a:endParaRPr kumimoji="0" lang="en-GB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simple inferences and deductions from sources of evidence.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main features of concrete evidence of the past or historical evidence.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Drawing simple conclusions to answer a question.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Communicating findings through discussion and timelines with physical objects/ pictures.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vocabulary such as – old, new, long time ago.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Discussing and writing about past events or stories in narrative or dramatic forms.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Expressing a personal response to a historical story or event.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FD6161D1-3E18-1957-058C-409F933192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7D2A770F-0D90-1142-38C6-BCA0BC7AF8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900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10560</TotalTime>
  <Words>1683</Words>
  <Application>Microsoft Office PowerPoint</Application>
  <PresentationFormat>On-screen Show (4:3)</PresentationFormat>
  <Paragraphs>221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Megan Shaw</cp:lastModifiedBy>
  <cp:revision>43</cp:revision>
  <dcterms:created xsi:type="dcterms:W3CDTF">2026-02-24T09:01:14Z</dcterms:created>
  <dcterms:modified xsi:type="dcterms:W3CDTF">2026-08-27T10:53:08Z</dcterms:modified>
</cp:coreProperties>
</file>