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6"/>
  </p:handoutMasterIdLst>
  <p:sldIdLst>
    <p:sldId id="257" r:id="rId5"/>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368" autoAdjust="0"/>
    <p:restoredTop sz="94660"/>
  </p:normalViewPr>
  <p:slideViewPr>
    <p:cSldViewPr snapToGrid="0">
      <p:cViewPr varScale="1">
        <p:scale>
          <a:sx n="85" d="100"/>
          <a:sy n="85" d="100"/>
        </p:scale>
        <p:origin x="57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ima Makda" userId="3d069053-0412-47c8-bcf6-3c0b2ca1faae" providerId="ADAL" clId="{DACCF2EE-4D28-4876-A2B5-21B769E1A53B}"/>
    <pc:docChg chg="modSld">
      <pc:chgData name="Fatima Makda" userId="3d069053-0412-47c8-bcf6-3c0b2ca1faae" providerId="ADAL" clId="{DACCF2EE-4D28-4876-A2B5-21B769E1A53B}" dt="2025-11-18T20:08:49.551" v="10" actId="1076"/>
      <pc:docMkLst>
        <pc:docMk/>
      </pc:docMkLst>
      <pc:sldChg chg="addSp modSp">
        <pc:chgData name="Fatima Makda" userId="3d069053-0412-47c8-bcf6-3c0b2ca1faae" providerId="ADAL" clId="{DACCF2EE-4D28-4876-A2B5-21B769E1A53B}" dt="2025-11-18T20:08:49.551" v="10" actId="1076"/>
        <pc:sldMkLst>
          <pc:docMk/>
          <pc:sldMk cId="2083325486" sldId="257"/>
        </pc:sldMkLst>
        <pc:picChg chg="add mod modCrop">
          <ac:chgData name="Fatima Makda" userId="3d069053-0412-47c8-bcf6-3c0b2ca1faae" providerId="ADAL" clId="{DACCF2EE-4D28-4876-A2B5-21B769E1A53B}" dt="2025-11-18T20:08:49.551" v="10" actId="1076"/>
          <ac:picMkLst>
            <pc:docMk/>
            <pc:sldMk cId="2083325486" sldId="257"/>
            <ac:picMk id="7" creationId="{232E4F22-C91D-4174-ABE0-5928F234929B}"/>
          </ac:picMkLst>
        </pc:picChg>
      </pc:sldChg>
    </pc:docChg>
  </pc:docChgLst>
  <pc:docChgLst>
    <pc:chgData name="Fatima Makda" userId="3d069053-0412-47c8-bcf6-3c0b2ca1faae" providerId="ADAL" clId="{7269B381-6FA2-4E4A-8E41-A1AF1D0430B2}"/>
    <pc:docChg chg="custSel modSld">
      <pc:chgData name="Fatima Makda" userId="3d069053-0412-47c8-bcf6-3c0b2ca1faae" providerId="ADAL" clId="{7269B381-6FA2-4E4A-8E41-A1AF1D0430B2}" dt="2025-10-21T19:12:33.714" v="168" actId="20577"/>
      <pc:docMkLst>
        <pc:docMk/>
      </pc:docMkLst>
      <pc:sldChg chg="modSp">
        <pc:chgData name="Fatima Makda" userId="3d069053-0412-47c8-bcf6-3c0b2ca1faae" providerId="ADAL" clId="{7269B381-6FA2-4E4A-8E41-A1AF1D0430B2}" dt="2025-10-21T19:11:20.161" v="113" actId="20577"/>
        <pc:sldMkLst>
          <pc:docMk/>
          <pc:sldMk cId="2083325486" sldId="257"/>
        </pc:sldMkLst>
        <pc:spChg chg="mod">
          <ac:chgData name="Fatima Makda" userId="3d069053-0412-47c8-bcf6-3c0b2ca1faae" providerId="ADAL" clId="{7269B381-6FA2-4E4A-8E41-A1AF1D0430B2}" dt="2025-10-21T19:11:20.161" v="113" actId="20577"/>
          <ac:spMkLst>
            <pc:docMk/>
            <pc:sldMk cId="2083325486" sldId="257"/>
            <ac:spMk id="5" creationId="{00000000-0000-0000-0000-000000000000}"/>
          </ac:spMkLst>
        </pc:spChg>
      </pc:sldChg>
    </pc:docChg>
  </pc:docChgLst>
  <pc:docChgLst>
    <pc:chgData name="Fatima Makda" userId="3d069053-0412-47c8-bcf6-3c0b2ca1faae" providerId="ADAL" clId="{FF0FAB6E-66BE-4AFE-86BB-F05766EE6737}"/>
    <pc:docChg chg="custSel delSld modSld">
      <pc:chgData name="Fatima Makda" userId="3d069053-0412-47c8-bcf6-3c0b2ca1faae" providerId="ADAL" clId="{FF0FAB6E-66BE-4AFE-86BB-F05766EE6737}" dt="2025-12-16T10:44:30.278" v="1063" actId="14100"/>
      <pc:docMkLst>
        <pc:docMk/>
      </pc:docMkLst>
      <pc:sldChg chg="addSp delSp modSp">
        <pc:chgData name="Fatima Makda" userId="3d069053-0412-47c8-bcf6-3c0b2ca1faae" providerId="ADAL" clId="{FF0FAB6E-66BE-4AFE-86BB-F05766EE6737}" dt="2025-12-16T10:44:30.278" v="1063" actId="14100"/>
        <pc:sldMkLst>
          <pc:docMk/>
          <pc:sldMk cId="2083325486" sldId="257"/>
        </pc:sldMkLst>
        <pc:spChg chg="mod">
          <ac:chgData name="Fatima Makda" userId="3d069053-0412-47c8-bcf6-3c0b2ca1faae" providerId="ADAL" clId="{FF0FAB6E-66BE-4AFE-86BB-F05766EE6737}" dt="2025-12-16T08:38:44.848" v="191" actId="20577"/>
          <ac:spMkLst>
            <pc:docMk/>
            <pc:sldMk cId="2083325486" sldId="257"/>
            <ac:spMk id="5" creationId="{00000000-0000-0000-0000-000000000000}"/>
          </ac:spMkLst>
        </pc:spChg>
        <pc:graphicFrameChg chg="mod modGraphic">
          <ac:chgData name="Fatima Makda" userId="3d069053-0412-47c8-bcf6-3c0b2ca1faae" providerId="ADAL" clId="{FF0FAB6E-66BE-4AFE-86BB-F05766EE6737}" dt="2025-12-16T09:00:40.727" v="1062" actId="20577"/>
          <ac:graphicFrameMkLst>
            <pc:docMk/>
            <pc:sldMk cId="2083325486" sldId="257"/>
            <ac:graphicFrameMk id="4" creationId="{00000000-0000-0000-0000-000000000000}"/>
          </ac:graphicFrameMkLst>
        </pc:graphicFrameChg>
        <pc:picChg chg="add mod">
          <ac:chgData name="Fatima Makda" userId="3d069053-0412-47c8-bcf6-3c0b2ca1faae" providerId="ADAL" clId="{FF0FAB6E-66BE-4AFE-86BB-F05766EE6737}" dt="2025-12-16T08:43:04.380" v="489" actId="1036"/>
          <ac:picMkLst>
            <pc:docMk/>
            <pc:sldMk cId="2083325486" sldId="257"/>
            <ac:picMk id="2" creationId="{8A518B4F-6B17-48B2-82BD-84A3A1153E5B}"/>
          </ac:picMkLst>
        </pc:picChg>
        <pc:picChg chg="del">
          <ac:chgData name="Fatima Makda" userId="3d069053-0412-47c8-bcf6-3c0b2ca1faae" providerId="ADAL" clId="{FF0FAB6E-66BE-4AFE-86BB-F05766EE6737}" dt="2025-12-16T08:32:19.486" v="31" actId="478"/>
          <ac:picMkLst>
            <pc:docMk/>
            <pc:sldMk cId="2083325486" sldId="257"/>
            <ac:picMk id="3" creationId="{00000000-0000-0000-0000-000000000000}"/>
          </ac:picMkLst>
        </pc:picChg>
        <pc:picChg chg="del">
          <ac:chgData name="Fatima Makda" userId="3d069053-0412-47c8-bcf6-3c0b2ca1faae" providerId="ADAL" clId="{FF0FAB6E-66BE-4AFE-86BB-F05766EE6737}" dt="2025-12-16T08:32:25.614" v="34" actId="478"/>
          <ac:picMkLst>
            <pc:docMk/>
            <pc:sldMk cId="2083325486" sldId="257"/>
            <ac:picMk id="6" creationId="{00000000-0000-0000-0000-000000000000}"/>
          </ac:picMkLst>
        </pc:picChg>
        <pc:picChg chg="mod">
          <ac:chgData name="Fatima Makda" userId="3d069053-0412-47c8-bcf6-3c0b2ca1faae" providerId="ADAL" clId="{FF0FAB6E-66BE-4AFE-86BB-F05766EE6737}" dt="2025-12-16T10:44:30.278" v="1063" actId="14100"/>
          <ac:picMkLst>
            <pc:docMk/>
            <pc:sldMk cId="2083325486" sldId="257"/>
            <ac:picMk id="7" creationId="{232E4F22-C91D-4174-ABE0-5928F234929B}"/>
          </ac:picMkLst>
        </pc:picChg>
        <pc:picChg chg="add mod">
          <ac:chgData name="Fatima Makda" userId="3d069053-0412-47c8-bcf6-3c0b2ca1faae" providerId="ADAL" clId="{FF0FAB6E-66BE-4AFE-86BB-F05766EE6737}" dt="2025-12-16T08:44:48.405" v="636" actId="14100"/>
          <ac:picMkLst>
            <pc:docMk/>
            <pc:sldMk cId="2083325486" sldId="257"/>
            <ac:picMk id="8" creationId="{A9919A7E-934D-45DD-ABBA-747DA690C022}"/>
          </ac:picMkLst>
        </pc:picChg>
      </pc:sldChg>
      <pc:sldChg chg="del">
        <pc:chgData name="Fatima Makda" userId="3d069053-0412-47c8-bcf6-3c0b2ca1faae" providerId="ADAL" clId="{FF0FAB6E-66BE-4AFE-86BB-F05766EE6737}" dt="2025-12-16T08:32:31.974" v="42" actId="2696"/>
        <pc:sldMkLst>
          <pc:docMk/>
          <pc:sldMk cId="41201921" sldId="259"/>
        </pc:sldMkLst>
      </pc:sldChg>
    </pc:docChg>
  </pc:docChgLst>
  <pc:docChgLst>
    <pc:chgData name="Rebecca  Wogden" userId="15426970-9c7f-43c6-ac11-5f8cd31ad4c2" providerId="ADAL" clId="{1C326F17-11C2-4108-909C-A02724C3F4F0}"/>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275" y="0"/>
            <a:ext cx="2946400" cy="498475"/>
          </a:xfrm>
          <a:prstGeom prst="rect">
            <a:avLst/>
          </a:prstGeom>
        </p:spPr>
        <p:txBody>
          <a:bodyPr vert="horz" lIns="91440" tIns="45720" rIns="91440" bIns="45720" rtlCol="0"/>
          <a:lstStyle>
            <a:lvl1pPr algn="r">
              <a:defRPr sz="1200"/>
            </a:lvl1pPr>
          </a:lstStyle>
          <a:p>
            <a:fld id="{80BDC0EB-0118-4E36-BAFA-7EBD6DE01CC9}" type="datetimeFigureOut">
              <a:rPr lang="en-GB" smtClean="0"/>
              <a:t>16/12/2025</a:t>
            </a:fld>
            <a:endParaRPr lang="en-GB"/>
          </a:p>
        </p:txBody>
      </p:sp>
      <p:sp>
        <p:nvSpPr>
          <p:cNvPr id="4" name="Footer Placeholder 3"/>
          <p:cNvSpPr>
            <a:spLocks noGrp="1"/>
          </p:cNvSpPr>
          <p:nvPr>
            <p:ph type="ftr" sz="quarter" idx="2"/>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275" y="9431338"/>
            <a:ext cx="2946400" cy="498475"/>
          </a:xfrm>
          <a:prstGeom prst="rect">
            <a:avLst/>
          </a:prstGeom>
        </p:spPr>
        <p:txBody>
          <a:bodyPr vert="horz" lIns="91440" tIns="45720" rIns="91440" bIns="45720" rtlCol="0" anchor="b"/>
          <a:lstStyle>
            <a:lvl1pPr algn="r">
              <a:defRPr sz="1200"/>
            </a:lvl1pPr>
          </a:lstStyle>
          <a:p>
            <a:fld id="{68F04516-9393-4BB3-9FA3-B3A05C33FB0A}" type="slidenum">
              <a:rPr lang="en-GB" smtClean="0"/>
              <a:t>‹#›</a:t>
            </a:fld>
            <a:endParaRPr lang="en-GB"/>
          </a:p>
        </p:txBody>
      </p:sp>
    </p:spTree>
    <p:extLst>
      <p:ext uri="{BB962C8B-B14F-4D97-AF65-F5344CB8AC3E}">
        <p14:creationId xmlns:p14="http://schemas.microsoft.com/office/powerpoint/2010/main" val="89344689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422331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555986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5A85A5-41B4-417D-B987-0C1801383C4A}"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1626303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55A85A5-41B4-417D-B987-0C1801383C4A}"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70024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55A85A5-41B4-417D-B987-0C1801383C4A}" type="datetimeFigureOut">
              <a:rPr lang="en-GB" smtClean="0"/>
              <a:t>16/12/2025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176108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55A85A5-41B4-417D-B987-0C1801383C4A}" type="datetimeFigureOut">
              <a:rPr lang="en-GB" smtClean="0"/>
              <a:t>16/12/2025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510734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5A85A5-41B4-417D-B987-0C1801383C4A}" type="datetimeFigureOut">
              <a:rPr lang="en-GB" smtClean="0"/>
              <a:t>16/12/2025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2926784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5A85A5-41B4-417D-B987-0C1801383C4A}"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290741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5A85A5-41B4-417D-B987-0C1801383C4A}"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475276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1442702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749971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A85A5-41B4-417D-B987-0C1801383C4A}" type="datetimeFigureOut">
              <a:rPr lang="en-GB" smtClean="0"/>
              <a:t>16/12/2025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93108C-2FF8-4B5E-91C7-10422E90BF78}" type="slidenum">
              <a:rPr lang="en-GB" smtClean="0"/>
              <a:t>‹#›</a:t>
            </a:fld>
            <a:endParaRPr lang="en-GB"/>
          </a:p>
        </p:txBody>
      </p:sp>
    </p:spTree>
    <p:extLst>
      <p:ext uri="{BB962C8B-B14F-4D97-AF65-F5344CB8AC3E}">
        <p14:creationId xmlns:p14="http://schemas.microsoft.com/office/powerpoint/2010/main" val="2032890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Zs7UToJLpug" TargetMode="Externa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115416"/>
            <a:ext cx="12192000" cy="7109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50000"/>
              </a:lnSpc>
              <a:spcBef>
                <a:spcPct val="0"/>
              </a:spcBef>
              <a:spcAft>
                <a:spcPct val="0"/>
              </a:spcAft>
              <a:buClrTx/>
              <a:buSzTx/>
              <a:buFontTx/>
              <a:buNone/>
              <a:tabLst/>
            </a:pPr>
            <a:r>
              <a:rPr kumimoji="0" lang="en-GB" altLang="en-US" b="1" i="0" u="sng" strike="noStrike" cap="none" normalizeH="0" baseline="0" dirty="0">
                <a:ln>
                  <a:noFill/>
                </a:ln>
                <a:solidFill>
                  <a:srgbClr val="FF0000"/>
                </a:solidFill>
                <a:effectLst/>
                <a:latin typeface="Calibri" panose="020F0502020204030204" pitchFamily="34" charset="0"/>
                <a:ea typeface="Calibri" panose="020F0502020204030204" pitchFamily="34" charset="0"/>
                <a:cs typeface="Calibri" panose="020F0502020204030204" pitchFamily="34" charset="0"/>
              </a:rPr>
              <a:t>Year 2 Homework due</a:t>
            </a:r>
            <a:r>
              <a:rPr kumimoji="0" lang="en-GB" altLang="en-US" b="1" i="0" u="sng" strike="noStrike" cap="none" normalizeH="0" dirty="0">
                <a:ln>
                  <a:noFill/>
                </a:ln>
                <a:solidFill>
                  <a:srgbClr val="FF0000"/>
                </a:solidFill>
                <a:effectLst/>
                <a:latin typeface="Calibri" panose="020F0502020204030204" pitchFamily="34" charset="0"/>
                <a:ea typeface="Calibri" panose="020F0502020204030204" pitchFamily="34" charset="0"/>
                <a:cs typeface="Calibri" panose="020F0502020204030204" pitchFamily="34" charset="0"/>
              </a:rPr>
              <a:t> Wednesday 11</a:t>
            </a:r>
            <a:r>
              <a:rPr kumimoji="0" lang="en-GB" altLang="en-US" b="1" i="0" u="sng" strike="noStrike" cap="none" normalizeH="0" baseline="30000" dirty="0">
                <a:ln>
                  <a:noFill/>
                </a:ln>
                <a:solidFill>
                  <a:srgbClr val="FF0000"/>
                </a:solidFill>
                <a:effectLst/>
                <a:latin typeface="Calibri" panose="020F0502020204030204" pitchFamily="34" charset="0"/>
                <a:ea typeface="Calibri" panose="020F0502020204030204" pitchFamily="34" charset="0"/>
                <a:cs typeface="Calibri" panose="020F0502020204030204" pitchFamily="34" charset="0"/>
              </a:rPr>
              <a:t>th</a:t>
            </a:r>
            <a:r>
              <a:rPr kumimoji="0" lang="en-GB" altLang="en-US" b="1" i="0" u="sng" strike="noStrike" cap="none" normalizeH="0" dirty="0">
                <a:ln>
                  <a:noFill/>
                </a:ln>
                <a:solidFill>
                  <a:srgbClr val="FF0000"/>
                </a:solidFill>
                <a:effectLst/>
                <a:latin typeface="Calibri" panose="020F0502020204030204" pitchFamily="34" charset="0"/>
                <a:ea typeface="Calibri" panose="020F0502020204030204" pitchFamily="34" charset="0"/>
                <a:cs typeface="Calibri" panose="020F0502020204030204" pitchFamily="34" charset="0"/>
              </a:rPr>
              <a:t> February 2026</a:t>
            </a:r>
            <a:endParaRPr kumimoji="0" lang="en-GB" altLang="en-US" b="1" i="0" u="sng" strike="noStrike" cap="none" normalizeH="0" baseline="0" dirty="0">
              <a:ln>
                <a:noFill/>
              </a:ln>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Curriculum focus for: Spring 1</a:t>
            </a:r>
            <a:endParaRPr kumimoji="0" lang="en-GB" altLang="en-US" sz="1200" b="1" i="0" u="none" strike="noStrike" cap="none" normalizeH="0" baseline="0" dirty="0">
              <a:ln>
                <a:noFill/>
              </a:ln>
              <a:solidFill>
                <a:schemeClr val="tx1"/>
              </a:solidFill>
              <a:effectLst/>
            </a:endParaRPr>
          </a:p>
          <a:p>
            <a:pPr lvl="0">
              <a:lnSpc>
                <a:spcPct val="150000"/>
              </a:lnSpc>
            </a:pP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Maths</a:t>
            </a: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Shape and Multiplication and Division</a:t>
            </a:r>
            <a:r>
              <a:rPr lang="en-GB" altLang="en-US" sz="1200" dirty="0">
                <a:latin typeface="Calibri" panose="020F0502020204030204" pitchFamily="34" charset="0"/>
                <a:ea typeface="Calibri" panose="020F0502020204030204" pitchFamily="34" charset="0"/>
                <a:cs typeface="Calibri" panose="020F0502020204030204" pitchFamily="34" charset="0"/>
              </a:rPr>
              <a:t>	</a:t>
            </a:r>
            <a:r>
              <a:rPr lang="en-GB" altLang="en-US" sz="1200" b="1" dirty="0">
                <a:latin typeface="Calibri" panose="020F0502020204030204" pitchFamily="34" charset="0"/>
                <a:ea typeface="Calibri" panose="020F0502020204030204" pitchFamily="34" charset="0"/>
                <a:cs typeface="Calibri" panose="020F0502020204030204" pitchFamily="34" charset="0"/>
              </a:rPr>
              <a:t>English: Non-Fiction:  </a:t>
            </a:r>
            <a:r>
              <a:rPr lang="en-GB" altLang="en-US" sz="1200" dirty="0">
                <a:latin typeface="Calibri" panose="020F0502020204030204" pitchFamily="34" charset="0"/>
                <a:ea typeface="Calibri" panose="020F0502020204030204" pitchFamily="34" charset="0"/>
                <a:cs typeface="Calibri" panose="020F0502020204030204" pitchFamily="34" charset="0"/>
              </a:rPr>
              <a:t>Persuasion	</a:t>
            </a: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Fiction</a:t>
            </a: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 </a:t>
            </a:r>
            <a:r>
              <a:rPr lang="en-GB" altLang="en-US" sz="1200" dirty="0">
                <a:latin typeface="Calibri" panose="020F0502020204030204" pitchFamily="34" charset="0"/>
                <a:ea typeface="Calibri" panose="020F0502020204030204" pitchFamily="34" charset="0"/>
                <a:cs typeface="Calibri" panose="020F0502020204030204" pitchFamily="34" charset="0"/>
              </a:rPr>
              <a:t>Meerkat Mail</a:t>
            </a:r>
            <a:br>
              <a:rPr kumimoji="0" lang="en-GB" altLang="en-US" sz="1200" b="0" i="0" u="none" strike="noStrike" cap="none" normalizeH="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Science</a:t>
            </a: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Animals including Humans</a:t>
            </a:r>
            <a:r>
              <a:rPr kumimoji="0" lang="en-GB" altLang="en-US" sz="1200" b="0" i="0" u="none" strike="noStrike" cap="none" normalizeH="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Topic</a:t>
            </a: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r>
              <a:rPr kumimoji="0" lang="en-GB" altLang="en-US" sz="1200" b="0" i="0" u="none" strike="noStrike" cap="none" normalizeH="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Geography - Let’s go to China</a:t>
            </a:r>
            <a:b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br>
            <a:br>
              <a:rPr kumimoji="0" lang="en-GB" altLang="en-US" sz="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Activity Bank for: Spring 1</a:t>
            </a:r>
            <a:br>
              <a:rPr lang="en-GB" altLang="en-US" sz="1200" u="sng" dirty="0">
                <a:latin typeface="Calibri" panose="020F0502020204030204" pitchFamily="34" charset="0"/>
                <a:ea typeface="Calibri" panose="020F0502020204030204" pitchFamily="34" charset="0"/>
                <a:cs typeface="Calibri" panose="020F0502020204030204" pitchFamily="34" charset="0"/>
              </a:rPr>
            </a:br>
            <a:r>
              <a:rPr kumimoji="0" lang="en-GB" altLang="en-US"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Please complete 3 or more </a:t>
            </a:r>
            <a:r>
              <a:rPr lang="en-GB" altLang="en-US" sz="1200" dirty="0">
                <a:latin typeface="Calibri" panose="020F0502020204030204" pitchFamily="34" charset="0"/>
                <a:ea typeface="Calibri" panose="020F0502020204030204" pitchFamily="34" charset="0"/>
                <a:cs typeface="Calibri" panose="020F0502020204030204" pitchFamily="34" charset="0"/>
              </a:rPr>
              <a:t>activities from the bank. The task marked * MUST BE COMPLETED, plus any three other options. </a:t>
            </a:r>
            <a:br>
              <a:rPr lang="en-GB" altLang="en-US" sz="1200" dirty="0">
                <a:latin typeface="Calibri" panose="020F0502020204030204" pitchFamily="34" charset="0"/>
                <a:ea typeface="Calibri" panose="020F0502020204030204" pitchFamily="34" charset="0"/>
                <a:cs typeface="Calibri" panose="020F0502020204030204" pitchFamily="34" charset="0"/>
              </a:rPr>
            </a:br>
            <a:r>
              <a:rPr lang="en-GB" altLang="en-US" sz="1200" dirty="0">
                <a:latin typeface="Calibri" panose="020F0502020204030204" pitchFamily="34" charset="0"/>
                <a:ea typeface="Calibri" panose="020F0502020204030204" pitchFamily="34" charset="0"/>
                <a:cs typeface="Calibri" panose="020F0502020204030204" pitchFamily="34" charset="0"/>
              </a:rPr>
              <a:t>You can choose when you want to do them. Please write the date they are completed.</a:t>
            </a: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2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2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br>
              <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b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b="1" u="sng"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b="1" u="sng"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1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Other Essential Home Learning</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Read at least 3 times a week using </a:t>
            </a:r>
            <a:r>
              <a:rPr lang="en-GB" altLang="en-US" sz="1100" dirty="0">
                <a:latin typeface="Calibri" panose="020F0502020204030204" pitchFamily="34" charset="0"/>
                <a:ea typeface="Calibri" panose="020F0502020204030204" pitchFamily="34" charset="0"/>
                <a:cs typeface="Calibri" panose="020F0502020204030204" pitchFamily="34" charset="0"/>
              </a:rPr>
              <a:t>your book in your reading book bag and don’t forget to get an adult to sign your reading record every time you read your book. </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Practice counting forwards and backwards from any number up to 100.</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Practice your spellings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every week.</a:t>
            </a:r>
            <a:endParaRPr kumimoji="0" lang="en-GB" altLang="en-US" sz="1100" b="0" i="0" u="none" strike="noStrike" cap="none" normalizeH="0" baseline="0" dirty="0">
              <a:ln>
                <a:noFill/>
              </a:ln>
              <a:solidFill>
                <a:schemeClr val="tx1"/>
              </a:solidFill>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3197760899"/>
              </p:ext>
            </p:extLst>
          </p:nvPr>
        </p:nvGraphicFramePr>
        <p:xfrm>
          <a:off x="237309" y="2223912"/>
          <a:ext cx="11717382" cy="3523237"/>
        </p:xfrm>
        <a:graphic>
          <a:graphicData uri="http://schemas.openxmlformats.org/drawingml/2006/table">
            <a:tbl>
              <a:tblPr firstRow="1" firstCol="1" bandRow="1">
                <a:tableStyleId>{5C22544A-7EE6-4342-B048-85BDC9FD1C3A}</a:tableStyleId>
              </a:tblPr>
              <a:tblGrid>
                <a:gridCol w="4120444">
                  <a:extLst>
                    <a:ext uri="{9D8B030D-6E8A-4147-A177-3AD203B41FA5}">
                      <a16:colId xmlns:a16="http://schemas.microsoft.com/office/drawing/2014/main" val="597860588"/>
                    </a:ext>
                  </a:extLst>
                </a:gridCol>
                <a:gridCol w="3917245">
                  <a:extLst>
                    <a:ext uri="{9D8B030D-6E8A-4147-A177-3AD203B41FA5}">
                      <a16:colId xmlns:a16="http://schemas.microsoft.com/office/drawing/2014/main" val="4111960395"/>
                    </a:ext>
                  </a:extLst>
                </a:gridCol>
                <a:gridCol w="3679693">
                  <a:extLst>
                    <a:ext uri="{9D8B030D-6E8A-4147-A177-3AD203B41FA5}">
                      <a16:colId xmlns:a16="http://schemas.microsoft.com/office/drawing/2014/main" val="1493266090"/>
                    </a:ext>
                  </a:extLst>
                </a:gridCol>
              </a:tblGrid>
              <a:tr h="1896533">
                <a:tc>
                  <a:txBody>
                    <a:bodyPr/>
                    <a:lstStyle/>
                    <a:p>
                      <a:pPr>
                        <a:lnSpc>
                          <a:spcPct val="115000"/>
                        </a:lnSpc>
                        <a:spcAft>
                          <a:spcPts val="0"/>
                        </a:spcAft>
                      </a:pPr>
                      <a:r>
                        <a:rPr lang="en-GB" sz="1250" b="1" dirty="0">
                          <a:solidFill>
                            <a:schemeClr val="tx1"/>
                          </a:solidFill>
                          <a:effectLst/>
                          <a:latin typeface="+mj-lt"/>
                        </a:rPr>
                        <a:t>** ENGLISH **</a:t>
                      </a:r>
                    </a:p>
                    <a:p>
                      <a:pPr>
                        <a:lnSpc>
                          <a:spcPct val="115000"/>
                        </a:lnSpc>
                        <a:spcAft>
                          <a:spcPts val="0"/>
                        </a:spcAft>
                      </a:pPr>
                      <a:r>
                        <a:rPr lang="en-GB" sz="1250" b="0" dirty="0">
                          <a:solidFill>
                            <a:schemeClr val="tx1"/>
                          </a:solidFill>
                          <a:effectLst/>
                          <a:latin typeface="+mj-lt"/>
                        </a:rPr>
                        <a:t>Using your story map, retell the story of Meerkat Mail to someone in your family. Use actions and expressions when you are telling the story. </a:t>
                      </a:r>
                    </a:p>
                    <a:p>
                      <a:pPr>
                        <a:lnSpc>
                          <a:spcPct val="115000"/>
                        </a:lnSpc>
                        <a:spcAft>
                          <a:spcPts val="0"/>
                        </a:spcAft>
                      </a:pPr>
                      <a:endParaRPr lang="en-GB" sz="1250" b="0" dirty="0">
                        <a:solidFill>
                          <a:schemeClr val="tx1"/>
                        </a:solidFill>
                        <a:effectLst/>
                        <a:latin typeface="+mj-lt"/>
                      </a:endParaRPr>
                    </a:p>
                    <a:p>
                      <a:pPr>
                        <a:lnSpc>
                          <a:spcPct val="115000"/>
                        </a:lnSpc>
                        <a:spcAft>
                          <a:spcPts val="0"/>
                        </a:spcAft>
                      </a:pPr>
                      <a:endParaRPr lang="en-GB" sz="1250" b="0" dirty="0">
                        <a:solidFill>
                          <a:schemeClr val="tx1"/>
                        </a:solidFill>
                        <a:effectLst/>
                        <a:latin typeface="+mj-lt"/>
                      </a:endParaRPr>
                    </a:p>
                  </a:txBody>
                  <a:tcPr marL="68580" marR="68580" marT="0" marB="0">
                    <a:solidFill>
                      <a:schemeClr val="bg1">
                        <a:lumMod val="85000"/>
                      </a:schemeClr>
                    </a:solidFill>
                  </a:tcPr>
                </a:tc>
                <a:tc>
                  <a:txBody>
                    <a:bodyPr/>
                    <a:lstStyle/>
                    <a:p>
                      <a:pPr>
                        <a:lnSpc>
                          <a:spcPct val="115000"/>
                        </a:lnSpc>
                        <a:spcAft>
                          <a:spcPts val="0"/>
                        </a:spcAft>
                      </a:pPr>
                      <a:r>
                        <a:rPr lang="en-GB" sz="1250" b="1" dirty="0">
                          <a:solidFill>
                            <a:schemeClr val="tx1"/>
                          </a:solidFill>
                          <a:effectLst/>
                          <a:latin typeface="+mj-lt"/>
                        </a:rPr>
                        <a:t>** MATHS</a:t>
                      </a:r>
                      <a:r>
                        <a:rPr lang="en-GB" sz="1250" b="1" baseline="0" dirty="0">
                          <a:solidFill>
                            <a:schemeClr val="tx1"/>
                          </a:solidFill>
                          <a:effectLst/>
                          <a:latin typeface="+mj-lt"/>
                        </a:rPr>
                        <a:t> **</a:t>
                      </a:r>
                    </a:p>
                    <a:p>
                      <a:pPr>
                        <a:lnSpc>
                          <a:spcPct val="115000"/>
                        </a:lnSpc>
                        <a:spcAft>
                          <a:spcPts val="0"/>
                        </a:spcAft>
                      </a:pPr>
                      <a:r>
                        <a:rPr lang="en-GB" sz="1250" b="0" baseline="0" dirty="0">
                          <a:solidFill>
                            <a:schemeClr val="tx1"/>
                          </a:solidFill>
                          <a:effectLst/>
                          <a:latin typeface="+mj-lt"/>
                        </a:rPr>
                        <a:t>Draw and write the properties of the following shapes:</a:t>
                      </a:r>
                    </a:p>
                    <a:p>
                      <a:pPr>
                        <a:lnSpc>
                          <a:spcPct val="115000"/>
                        </a:lnSpc>
                        <a:spcAft>
                          <a:spcPts val="0"/>
                        </a:spcAft>
                      </a:pPr>
                      <a:r>
                        <a:rPr lang="en-GB" sz="1250" b="0" baseline="0" dirty="0">
                          <a:solidFill>
                            <a:schemeClr val="tx1"/>
                          </a:solidFill>
                          <a:effectLst/>
                          <a:latin typeface="+mj-lt"/>
                        </a:rPr>
                        <a:t>Circle</a:t>
                      </a:r>
                    </a:p>
                    <a:p>
                      <a:pPr>
                        <a:lnSpc>
                          <a:spcPct val="115000"/>
                        </a:lnSpc>
                        <a:spcAft>
                          <a:spcPts val="0"/>
                        </a:spcAft>
                      </a:pPr>
                      <a:r>
                        <a:rPr lang="en-GB" sz="1250" b="0" baseline="0" dirty="0">
                          <a:solidFill>
                            <a:schemeClr val="tx1"/>
                          </a:solidFill>
                          <a:effectLst/>
                          <a:latin typeface="+mj-lt"/>
                        </a:rPr>
                        <a:t>Triangle</a:t>
                      </a:r>
                    </a:p>
                    <a:p>
                      <a:pPr>
                        <a:lnSpc>
                          <a:spcPct val="115000"/>
                        </a:lnSpc>
                        <a:spcAft>
                          <a:spcPts val="0"/>
                        </a:spcAft>
                      </a:pPr>
                      <a:r>
                        <a:rPr lang="en-GB" sz="1250" b="0" baseline="0" dirty="0">
                          <a:solidFill>
                            <a:schemeClr val="tx1"/>
                          </a:solidFill>
                          <a:effectLst/>
                          <a:latin typeface="+mj-lt"/>
                        </a:rPr>
                        <a:t>Square</a:t>
                      </a:r>
                    </a:p>
                    <a:p>
                      <a:pPr>
                        <a:lnSpc>
                          <a:spcPct val="115000"/>
                        </a:lnSpc>
                        <a:spcAft>
                          <a:spcPts val="0"/>
                        </a:spcAft>
                      </a:pPr>
                      <a:r>
                        <a:rPr lang="en-GB" sz="1250" b="0" baseline="0" dirty="0">
                          <a:solidFill>
                            <a:schemeClr val="tx1"/>
                          </a:solidFill>
                          <a:effectLst/>
                          <a:latin typeface="+mj-lt"/>
                        </a:rPr>
                        <a:t>Rectangle</a:t>
                      </a:r>
                    </a:p>
                    <a:p>
                      <a:pPr>
                        <a:lnSpc>
                          <a:spcPct val="115000"/>
                        </a:lnSpc>
                        <a:spcAft>
                          <a:spcPts val="0"/>
                        </a:spcAft>
                      </a:pPr>
                      <a:r>
                        <a:rPr lang="en-GB" sz="1250" b="0" baseline="0" dirty="0">
                          <a:solidFill>
                            <a:schemeClr val="tx1"/>
                          </a:solidFill>
                          <a:effectLst/>
                          <a:latin typeface="+mj-lt"/>
                        </a:rPr>
                        <a:t>Pentagon</a:t>
                      </a:r>
                    </a:p>
                    <a:p>
                      <a:pPr>
                        <a:lnSpc>
                          <a:spcPct val="115000"/>
                        </a:lnSpc>
                        <a:spcAft>
                          <a:spcPts val="0"/>
                        </a:spcAft>
                      </a:pPr>
                      <a:r>
                        <a:rPr lang="en-GB" sz="1250" b="0" baseline="0" dirty="0">
                          <a:solidFill>
                            <a:schemeClr val="tx1"/>
                          </a:solidFill>
                          <a:effectLst/>
                          <a:latin typeface="+mj-lt"/>
                        </a:rPr>
                        <a:t>Hexagon</a:t>
                      </a:r>
                    </a:p>
                  </a:txBody>
                  <a:tcPr marL="68580" marR="68580" marT="0" marB="0">
                    <a:solidFill>
                      <a:schemeClr val="bg1">
                        <a:lumMod val="85000"/>
                      </a:schemeClr>
                    </a:solidFill>
                  </a:tcPr>
                </a:tc>
                <a:tc>
                  <a:txBody>
                    <a:bodyPr/>
                    <a:lstStyle/>
                    <a:p>
                      <a:pPr>
                        <a:lnSpc>
                          <a:spcPct val="115000"/>
                        </a:lnSpc>
                        <a:spcAft>
                          <a:spcPts val="0"/>
                        </a:spcAft>
                      </a:pPr>
                      <a:r>
                        <a:rPr lang="en-GB" sz="1250" b="1" dirty="0">
                          <a:solidFill>
                            <a:schemeClr val="tx1"/>
                          </a:solidFill>
                          <a:effectLst/>
                          <a:latin typeface="+mj-lt"/>
                        </a:rPr>
                        <a:t>** SCEINCE **</a:t>
                      </a:r>
                    </a:p>
                    <a:p>
                      <a:pPr>
                        <a:lnSpc>
                          <a:spcPct val="115000"/>
                        </a:lnSpc>
                        <a:spcAft>
                          <a:spcPts val="0"/>
                        </a:spcAft>
                      </a:pPr>
                      <a:r>
                        <a:rPr lang="en-GB" sz="1250" b="0" dirty="0">
                          <a:solidFill>
                            <a:schemeClr val="tx1"/>
                          </a:solidFill>
                          <a:effectLst/>
                          <a:latin typeface="+mj-lt"/>
                        </a:rPr>
                        <a:t>Draw and label the lifecycle of a butterfly.</a:t>
                      </a:r>
                    </a:p>
                    <a:p>
                      <a:pPr>
                        <a:lnSpc>
                          <a:spcPct val="115000"/>
                        </a:lnSpc>
                        <a:spcAft>
                          <a:spcPts val="0"/>
                        </a:spcAft>
                      </a:pPr>
                      <a:r>
                        <a:rPr lang="en-GB" sz="1250" b="0" dirty="0">
                          <a:solidFill>
                            <a:schemeClr val="tx1"/>
                          </a:solidFill>
                          <a:effectLst/>
                          <a:latin typeface="+mj-lt"/>
                        </a:rPr>
                        <a:t>Watch the video to learn more!</a:t>
                      </a:r>
                    </a:p>
                    <a:p>
                      <a:pPr>
                        <a:lnSpc>
                          <a:spcPct val="115000"/>
                        </a:lnSpc>
                        <a:spcAft>
                          <a:spcPts val="0"/>
                        </a:spcAft>
                      </a:pPr>
                      <a:r>
                        <a:rPr lang="en-GB" sz="1250" b="0" dirty="0">
                          <a:solidFill>
                            <a:schemeClr val="tx1"/>
                          </a:solidFill>
                          <a:effectLst/>
                          <a:latin typeface="+mj-lt"/>
                          <a:hlinkClick r:id="rId2"/>
                        </a:rPr>
                        <a:t>https://www.youtube.com/watch?v=Zs7UToJLpug</a:t>
                      </a:r>
                      <a:r>
                        <a:rPr lang="en-GB" sz="1250" b="0" dirty="0">
                          <a:solidFill>
                            <a:schemeClr val="tx1"/>
                          </a:solidFill>
                          <a:effectLst/>
                          <a:latin typeface="+mj-lt"/>
                        </a:rPr>
                        <a:t> </a:t>
                      </a:r>
                    </a:p>
                  </a:txBody>
                  <a:tcPr marL="68580" marR="68580" marT="0" marB="0">
                    <a:solidFill>
                      <a:schemeClr val="bg1">
                        <a:lumMod val="85000"/>
                      </a:schemeClr>
                    </a:solidFill>
                  </a:tcPr>
                </a:tc>
                <a:extLst>
                  <a:ext uri="{0D108BD9-81ED-4DB2-BD59-A6C34878D82A}">
                    <a16:rowId xmlns:a16="http://schemas.microsoft.com/office/drawing/2014/main" val="1912475739"/>
                  </a:ext>
                </a:extLst>
              </a:tr>
              <a:tr h="1626704">
                <a:tc>
                  <a:txBody>
                    <a:bodyPr/>
                    <a:lstStyle/>
                    <a:p>
                      <a:pPr>
                        <a:lnSpc>
                          <a:spcPct val="115000"/>
                        </a:lnSpc>
                        <a:spcAft>
                          <a:spcPts val="0"/>
                        </a:spcAft>
                      </a:pPr>
                      <a:r>
                        <a:rPr lang="en-US" sz="1250" b="1" dirty="0">
                          <a:solidFill>
                            <a:schemeClr val="tx1"/>
                          </a:solidFill>
                          <a:effectLst/>
                          <a:latin typeface="+mj-lt"/>
                        </a:rPr>
                        <a:t>ENGLISH</a:t>
                      </a:r>
                    </a:p>
                    <a:p>
                      <a:pPr>
                        <a:lnSpc>
                          <a:spcPct val="115000"/>
                        </a:lnSpc>
                        <a:spcAft>
                          <a:spcPts val="0"/>
                        </a:spcAft>
                      </a:pPr>
                      <a:r>
                        <a:rPr lang="en-US" sz="1250" b="0" dirty="0">
                          <a:solidFill>
                            <a:schemeClr val="tx1"/>
                          </a:solidFill>
                          <a:effectLst/>
                          <a:latin typeface="+mj-lt"/>
                        </a:rPr>
                        <a:t>Create a travel guide for Blackburn. Think about what would attract tourists, what could they see and visit? What could they do? Are there places nearby they can visit? Where can they go to eat a nice meal?</a:t>
                      </a:r>
                    </a:p>
                  </a:txBody>
                  <a:tcPr marL="68580" marR="68580" marT="0" marB="0">
                    <a:solidFill>
                      <a:schemeClr val="bg1">
                        <a:lumMod val="75000"/>
                      </a:schemeClr>
                    </a:solidFill>
                  </a:tcPr>
                </a:tc>
                <a:tc>
                  <a:txBody>
                    <a:bodyPr/>
                    <a:lstStyle/>
                    <a:p>
                      <a:pPr>
                        <a:lnSpc>
                          <a:spcPct val="115000"/>
                        </a:lnSpc>
                        <a:spcAft>
                          <a:spcPts val="0"/>
                        </a:spcAft>
                      </a:pPr>
                      <a:r>
                        <a:rPr lang="en-GB" sz="1250" b="1" dirty="0">
                          <a:solidFill>
                            <a:schemeClr val="tx1"/>
                          </a:solidFill>
                          <a:effectLst/>
                          <a:latin typeface="+mj-lt"/>
                        </a:rPr>
                        <a:t>MATHS</a:t>
                      </a:r>
                    </a:p>
                    <a:p>
                      <a:pPr>
                        <a:lnSpc>
                          <a:spcPct val="115000"/>
                        </a:lnSpc>
                        <a:spcAft>
                          <a:spcPts val="0"/>
                        </a:spcAft>
                      </a:pPr>
                      <a:r>
                        <a:rPr lang="en-GB" sz="1250" b="0" dirty="0">
                          <a:solidFill>
                            <a:schemeClr val="tx1"/>
                          </a:solidFill>
                          <a:effectLst/>
                          <a:latin typeface="+mj-lt"/>
                        </a:rPr>
                        <a:t>Complete these calculations in your homework book:</a:t>
                      </a:r>
                    </a:p>
                    <a:p>
                      <a:pPr>
                        <a:lnSpc>
                          <a:spcPct val="115000"/>
                        </a:lnSpc>
                        <a:spcAft>
                          <a:spcPts val="0"/>
                        </a:spcAft>
                      </a:pPr>
                      <a:endParaRPr lang="en-GB" sz="1250" b="0" dirty="0">
                        <a:solidFill>
                          <a:schemeClr val="tx1"/>
                        </a:solidFill>
                        <a:effectLst/>
                        <a:latin typeface="+mj-lt"/>
                      </a:endParaRPr>
                    </a:p>
                    <a:p>
                      <a:pPr>
                        <a:lnSpc>
                          <a:spcPct val="115000"/>
                        </a:lnSpc>
                        <a:spcAft>
                          <a:spcPts val="0"/>
                        </a:spcAft>
                      </a:pPr>
                      <a:endParaRPr lang="en-GB" sz="1250" b="0" dirty="0">
                        <a:solidFill>
                          <a:schemeClr val="tx1"/>
                        </a:solidFill>
                        <a:effectLst/>
                        <a:latin typeface="+mj-lt"/>
                      </a:endParaRPr>
                    </a:p>
                  </a:txBody>
                  <a:tcPr marL="68580" marR="68580" marT="0" marB="0">
                    <a:solidFill>
                      <a:schemeClr val="bg1">
                        <a:lumMod val="75000"/>
                      </a:schemeClr>
                    </a:solidFill>
                  </a:tcPr>
                </a:tc>
                <a:tc>
                  <a:txBody>
                    <a:bodyPr/>
                    <a:lstStyle/>
                    <a:p>
                      <a:pPr>
                        <a:lnSpc>
                          <a:spcPct val="115000"/>
                        </a:lnSpc>
                        <a:spcAft>
                          <a:spcPts val="0"/>
                        </a:spcAft>
                      </a:pPr>
                      <a:r>
                        <a:rPr lang="en-GB" sz="1250" b="1" dirty="0">
                          <a:solidFill>
                            <a:schemeClr val="tx1"/>
                          </a:solidFill>
                          <a:effectLst/>
                          <a:latin typeface="+mj-lt"/>
                        </a:rPr>
                        <a:t>TOPIC</a:t>
                      </a:r>
                    </a:p>
                    <a:p>
                      <a:pPr>
                        <a:lnSpc>
                          <a:spcPct val="115000"/>
                        </a:lnSpc>
                        <a:spcAft>
                          <a:spcPts val="0"/>
                        </a:spcAft>
                      </a:pPr>
                      <a:r>
                        <a:rPr lang="en-GB" sz="1250" b="0" dirty="0">
                          <a:solidFill>
                            <a:schemeClr val="tx1"/>
                          </a:solidFill>
                          <a:effectLst/>
                          <a:latin typeface="+mj-lt"/>
                        </a:rPr>
                        <a:t>With a grown-up, write a recipe for one of your favourite meals. Remember to include a title, subheadings and a picture!</a:t>
                      </a:r>
                    </a:p>
                  </a:txBody>
                  <a:tcPr marL="68580" marR="68580" marT="0" marB="0">
                    <a:solidFill>
                      <a:schemeClr val="bg1">
                        <a:lumMod val="75000"/>
                      </a:schemeClr>
                    </a:solidFill>
                  </a:tcPr>
                </a:tc>
                <a:extLst>
                  <a:ext uri="{0D108BD9-81ED-4DB2-BD59-A6C34878D82A}">
                    <a16:rowId xmlns:a16="http://schemas.microsoft.com/office/drawing/2014/main" val="2429223229"/>
                  </a:ext>
                </a:extLst>
              </a:tr>
            </a:tbl>
          </a:graphicData>
        </a:graphic>
      </p:graphicFrame>
      <p:pic>
        <p:nvPicPr>
          <p:cNvPr id="7" name="Picture 6">
            <a:extLst>
              <a:ext uri="{FF2B5EF4-FFF2-40B4-BE49-F238E27FC236}">
                <a16:creationId xmlns:a16="http://schemas.microsoft.com/office/drawing/2014/main" id="{232E4F22-C91D-4174-ABE0-5928F234929B}"/>
              </a:ext>
            </a:extLst>
          </p:cNvPr>
          <p:cNvPicPr>
            <a:picLocks noChangeAspect="1"/>
          </p:cNvPicPr>
          <p:nvPr/>
        </p:nvPicPr>
        <p:blipFill rotWithShape="1">
          <a:blip r:embed="rId3">
            <a:extLst>
              <a:ext uri="{28A0092B-C50C-407E-A947-70E740481C1C}">
                <a14:useLocalDpi xmlns:a14="http://schemas.microsoft.com/office/drawing/2010/main" val="0"/>
              </a:ext>
            </a:extLst>
          </a:blip>
          <a:srcRect l="34381" t="8185" r="33023" b="1831"/>
          <a:stretch/>
        </p:blipFill>
        <p:spPr>
          <a:xfrm>
            <a:off x="10227733" y="0"/>
            <a:ext cx="1964267" cy="1491567"/>
          </a:xfrm>
          <a:prstGeom prst="rect">
            <a:avLst/>
          </a:prstGeom>
        </p:spPr>
      </p:pic>
      <p:pic>
        <p:nvPicPr>
          <p:cNvPr id="2" name="Picture 1">
            <a:extLst>
              <a:ext uri="{FF2B5EF4-FFF2-40B4-BE49-F238E27FC236}">
                <a16:creationId xmlns:a16="http://schemas.microsoft.com/office/drawing/2014/main" id="{8A518B4F-6B17-48B2-82BD-84A3A1153E5B}"/>
              </a:ext>
            </a:extLst>
          </p:cNvPr>
          <p:cNvPicPr>
            <a:picLocks noChangeAspect="1"/>
          </p:cNvPicPr>
          <p:nvPr/>
        </p:nvPicPr>
        <p:blipFill>
          <a:blip r:embed="rId4"/>
          <a:stretch>
            <a:fillRect/>
          </a:stretch>
        </p:blipFill>
        <p:spPr>
          <a:xfrm>
            <a:off x="4420306" y="4583567"/>
            <a:ext cx="930628" cy="1095848"/>
          </a:xfrm>
          <a:prstGeom prst="rect">
            <a:avLst/>
          </a:prstGeom>
        </p:spPr>
      </p:pic>
      <p:pic>
        <p:nvPicPr>
          <p:cNvPr id="8" name="Picture 7" descr="Meerkat Mail : Gravett, Emily, Gravett, Emily: Amazon.co.uk: Books">
            <a:extLst>
              <a:ext uri="{FF2B5EF4-FFF2-40B4-BE49-F238E27FC236}">
                <a16:creationId xmlns:a16="http://schemas.microsoft.com/office/drawing/2014/main" id="{A9919A7E-934D-45DD-ABBA-747DA690C022}"/>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5156" y="2958747"/>
            <a:ext cx="1495177" cy="1048809"/>
          </a:xfrm>
          <a:prstGeom prst="rect">
            <a:avLst/>
          </a:prstGeom>
          <a:noFill/>
          <a:ln>
            <a:noFill/>
          </a:ln>
        </p:spPr>
      </p:pic>
    </p:spTree>
    <p:extLst>
      <p:ext uri="{BB962C8B-B14F-4D97-AF65-F5344CB8AC3E}">
        <p14:creationId xmlns:p14="http://schemas.microsoft.com/office/powerpoint/2010/main" val="2083325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01063152078414DBB5156D69F8E22C2" ma:contentTypeVersion="18" ma:contentTypeDescription="Create a new document." ma:contentTypeScope="" ma:versionID="412580e9ab4b2d3cacff81a682ac2f83">
  <xsd:schema xmlns:xsd="http://www.w3.org/2001/XMLSchema" xmlns:xs="http://www.w3.org/2001/XMLSchema" xmlns:p="http://schemas.microsoft.com/office/2006/metadata/properties" xmlns:ns3="429c0589-9006-47b0-8cfe-3b8fd017fd7d" xmlns:ns4="05a51c5b-870b-48e9-ac09-ca66abcb678f" targetNamespace="http://schemas.microsoft.com/office/2006/metadata/properties" ma:root="true" ma:fieldsID="04d18155ceb18529593333801de88b00" ns3:_="" ns4:_="">
    <xsd:import namespace="429c0589-9006-47b0-8cfe-3b8fd017fd7d"/>
    <xsd:import namespace="05a51c5b-870b-48e9-ac09-ca66abcb678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9c0589-9006-47b0-8cfe-3b8fd017fd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5a51c5b-870b-48e9-ac09-ca66abcb678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29c0589-9006-47b0-8cfe-3b8fd017fd7d" xsi:nil="true"/>
  </documentManagement>
</p:properties>
</file>

<file path=customXml/itemProps1.xml><?xml version="1.0" encoding="utf-8"?>
<ds:datastoreItem xmlns:ds="http://schemas.openxmlformats.org/officeDocument/2006/customXml" ds:itemID="{A942D6B1-BCC2-412B-9B8A-4AAA8ECC7F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9c0589-9006-47b0-8cfe-3b8fd017fd7d"/>
    <ds:schemaRef ds:uri="05a51c5b-870b-48e9-ac09-ca66abcb67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FEF029-4125-46A7-9049-DFEABCAD84A5}">
  <ds:schemaRefs>
    <ds:schemaRef ds:uri="http://schemas.microsoft.com/sharepoint/v3/contenttype/forms"/>
  </ds:schemaRefs>
</ds:datastoreItem>
</file>

<file path=customXml/itemProps3.xml><?xml version="1.0" encoding="utf-8"?>
<ds:datastoreItem xmlns:ds="http://schemas.openxmlformats.org/officeDocument/2006/customXml" ds:itemID="{81FDEDB2-17D4-4DA2-A05E-E12F7CDC28C3}">
  <ds:schemaRefs>
    <ds:schemaRef ds:uri="http://purl.org/dc/dcmitype/"/>
    <ds:schemaRef ds:uri="http://schemas.microsoft.com/office/2006/documentManagement/types"/>
    <ds:schemaRef ds:uri="http://schemas.microsoft.com/office/infopath/2007/PartnerControls"/>
    <ds:schemaRef ds:uri="http://www.w3.org/XML/1998/namespace"/>
    <ds:schemaRef ds:uri="http://purl.org/dc/terms/"/>
    <ds:schemaRef ds:uri="http://schemas.openxmlformats.org/package/2006/metadata/core-properties"/>
    <ds:schemaRef ds:uri="http://schemas.microsoft.com/office/2006/metadata/properties"/>
    <ds:schemaRef ds:uri="05a51c5b-870b-48e9-ac09-ca66abcb678f"/>
    <ds:schemaRef ds:uri="429c0589-9006-47b0-8cfe-3b8fd017fd7d"/>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582</TotalTime>
  <Words>320</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Fatima Makda</dc:creator>
  <cp:lastModifiedBy>Fatima Makda</cp:lastModifiedBy>
  <cp:revision>45</cp:revision>
  <cp:lastPrinted>2025-12-16T10:47:22Z</cp:lastPrinted>
  <dcterms:created xsi:type="dcterms:W3CDTF">2020-09-22T11:02:20Z</dcterms:created>
  <dcterms:modified xsi:type="dcterms:W3CDTF">2025-12-16T10:47:26Z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0x010100A01063152078414DBB5156D69F8E22C2</vt:lpwstr>
  </property>
</Properties>
</file>