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7" r:id="rId5"/>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CFC6F8-EC33-4C3E-AFF9-7F34EEF01846}" v="35" dt="2026-05-20T08:31:11.2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96" d="100"/>
          <a:sy n="96" d="100"/>
        </p:scale>
        <p:origin x="17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atima Makda" userId="3d069053-0412-47c8-bcf6-3c0b2ca1faae" providerId="ADAL" clId="{9DE29E21-C310-43D3-8E7B-54D9974B8D87}"/>
    <pc:docChg chg="custSel modSld">
      <pc:chgData name="Fatima Makda" userId="3d069053-0412-47c8-bcf6-3c0b2ca1faae" providerId="ADAL" clId="{9DE29E21-C310-43D3-8E7B-54D9974B8D87}" dt="2026-05-20T08:40:01.272" v="805" actId="1037"/>
      <pc:docMkLst>
        <pc:docMk/>
      </pc:docMkLst>
      <pc:sldChg chg="modSp mod">
        <pc:chgData name="Fatima Makda" userId="3d069053-0412-47c8-bcf6-3c0b2ca1faae" providerId="ADAL" clId="{9DE29E21-C310-43D3-8E7B-54D9974B8D87}" dt="2026-05-20T08:40:01.272" v="805" actId="1037"/>
        <pc:sldMkLst>
          <pc:docMk/>
          <pc:sldMk cId="2859478995" sldId="257"/>
        </pc:sldMkLst>
        <pc:spChg chg="mod">
          <ac:chgData name="Fatima Makda" userId="3d069053-0412-47c8-bcf6-3c0b2ca1faae" providerId="ADAL" clId="{9DE29E21-C310-43D3-8E7B-54D9974B8D87}" dt="2026-05-20T08:39:39.063" v="779" actId="20577"/>
          <ac:spMkLst>
            <pc:docMk/>
            <pc:sldMk cId="2859478995" sldId="257"/>
            <ac:spMk id="5" creationId="{00000000-0000-0000-0000-000000000000}"/>
          </ac:spMkLst>
        </pc:spChg>
        <pc:graphicFrameChg chg="mod modGraphic">
          <ac:chgData name="Fatima Makda" userId="3d069053-0412-47c8-bcf6-3c0b2ca1faae" providerId="ADAL" clId="{9DE29E21-C310-43D3-8E7B-54D9974B8D87}" dt="2026-05-20T08:40:01.272" v="805" actId="1037"/>
          <ac:graphicFrameMkLst>
            <pc:docMk/>
            <pc:sldMk cId="2859478995" sldId="257"/>
            <ac:graphicFrameMk id="4" creationId="{00000000-0000-0000-0000-000000000000}"/>
          </ac:graphicFrameMkLst>
        </pc:graphicFrameChg>
        <pc:picChg chg="mod">
          <ac:chgData name="Fatima Makda" userId="3d069053-0412-47c8-bcf6-3c0b2ca1faae" providerId="ADAL" clId="{9DE29E21-C310-43D3-8E7B-54D9974B8D87}" dt="2026-05-20T08:31:28.224" v="451" actId="1035"/>
          <ac:picMkLst>
            <pc:docMk/>
            <pc:sldMk cId="2859478995" sldId="257"/>
            <ac:picMk id="2" creationId="{00000000-0000-0000-0000-000000000000}"/>
          </ac:picMkLst>
        </pc:picChg>
        <pc:picChg chg="mod">
          <ac:chgData name="Fatima Makda" userId="3d069053-0412-47c8-bcf6-3c0b2ca1faae" providerId="ADAL" clId="{9DE29E21-C310-43D3-8E7B-54D9974B8D87}" dt="2026-05-20T08:31:28.224" v="451" actId="1035"/>
          <ac:picMkLst>
            <pc:docMk/>
            <pc:sldMk cId="2859478995" sldId="257"/>
            <ac:picMk id="3" creationId="{00000000-0000-0000-0000-000000000000}"/>
          </ac:picMkLst>
        </pc:picChg>
        <pc:picChg chg="mod">
          <ac:chgData name="Fatima Makda" userId="3d069053-0412-47c8-bcf6-3c0b2ca1faae" providerId="ADAL" clId="{9DE29E21-C310-43D3-8E7B-54D9974B8D87}" dt="2026-05-20T08:31:28.224" v="451" actId="1035"/>
          <ac:picMkLst>
            <pc:docMk/>
            <pc:sldMk cId="2859478995" sldId="257"/>
            <ac:picMk id="6" creationId="{00000000-0000-0000-0000-000000000000}"/>
          </ac:picMkLst>
        </pc:picChg>
        <pc:picChg chg="mod">
          <ac:chgData name="Fatima Makda" userId="3d069053-0412-47c8-bcf6-3c0b2ca1faae" providerId="ADAL" clId="{9DE29E21-C310-43D3-8E7B-54D9974B8D87}" dt="2026-05-20T08:31:28.224" v="451" actId="1035"/>
          <ac:picMkLst>
            <pc:docMk/>
            <pc:sldMk cId="2859478995" sldId="257"/>
            <ac:picMk id="7" creationId="{00000000-0000-0000-0000-000000000000}"/>
          </ac:picMkLst>
        </pc:picChg>
        <pc:picChg chg="mod">
          <ac:chgData name="Fatima Makda" userId="3d069053-0412-47c8-bcf6-3c0b2ca1faae" providerId="ADAL" clId="{9DE29E21-C310-43D3-8E7B-54D9974B8D87}" dt="2026-05-20T08:31:28.224" v="451" actId="1035"/>
          <ac:picMkLst>
            <pc:docMk/>
            <pc:sldMk cId="2859478995" sldId="257"/>
            <ac:picMk id="8" creationId="{00000000-0000-0000-0000-00000000000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755A85A5-41B4-417D-B987-0C1801383C4A}"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4223312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5A85A5-41B4-417D-B987-0C1801383C4A}"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555986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5A85A5-41B4-417D-B987-0C1801383C4A}"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1626303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755A85A5-41B4-417D-B987-0C1801383C4A}" type="datetimeFigureOut">
              <a:rPr lang="en-GB" smtClean="0"/>
              <a:t>20/05/2026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700241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755A85A5-41B4-417D-B987-0C1801383C4A}" type="datetimeFigureOut">
              <a:rPr lang="en-GB" smtClean="0"/>
              <a:t>20/05/2026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31761084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755A85A5-41B4-417D-B987-0C1801383C4A}" type="datetimeFigureOut">
              <a:rPr lang="en-GB" smtClean="0"/>
              <a:t>20/05/2026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510734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5A85A5-41B4-417D-B987-0C1801383C4A}" type="datetimeFigureOut">
              <a:rPr lang="en-GB" smtClean="0"/>
              <a:t>20/05/2026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2926784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55A85A5-41B4-417D-B987-0C1801383C4A}" type="datetimeFigureOut">
              <a:rPr lang="en-GB" smtClean="0"/>
              <a:t>20/05/2026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2907415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55A85A5-41B4-417D-B987-0C1801383C4A}" type="datetimeFigureOut">
              <a:rPr lang="en-GB" smtClean="0"/>
              <a:t>20/05/2026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3475276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5A85A5-41B4-417D-B987-0C1801383C4A}"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14427023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55A85A5-41B4-417D-B987-0C1801383C4A}" type="datetimeFigureOut">
              <a:rPr lang="en-GB" smtClean="0"/>
              <a:t>20/05/2026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893108C-2FF8-4B5E-91C7-10422E90BF78}" type="slidenum">
              <a:rPr lang="en-GB" smtClean="0"/>
              <a:t>‹#›</a:t>
            </a:fld>
            <a:endParaRPr lang="en-GB"/>
          </a:p>
        </p:txBody>
      </p:sp>
    </p:spTree>
    <p:extLst>
      <p:ext uri="{BB962C8B-B14F-4D97-AF65-F5344CB8AC3E}">
        <p14:creationId xmlns:p14="http://schemas.microsoft.com/office/powerpoint/2010/main" val="37499716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5A85A5-41B4-417D-B987-0C1801383C4A}" type="datetimeFigureOut">
              <a:rPr lang="en-GB" smtClean="0"/>
              <a:t>20/05/2026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93108C-2FF8-4B5E-91C7-10422E90BF78}" type="slidenum">
              <a:rPr lang="en-GB" smtClean="0"/>
              <a:t>‹#›</a:t>
            </a:fld>
            <a:endParaRPr lang="en-GB"/>
          </a:p>
        </p:txBody>
      </p:sp>
    </p:spTree>
    <p:extLst>
      <p:ext uri="{BB962C8B-B14F-4D97-AF65-F5344CB8AC3E}">
        <p14:creationId xmlns:p14="http://schemas.microsoft.com/office/powerpoint/2010/main" val="20328907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p:cNvSpPr>
            <a:spLocks noChangeArrowheads="1"/>
          </p:cNvSpPr>
          <p:nvPr/>
        </p:nvSpPr>
        <p:spPr bwMode="auto">
          <a:xfrm>
            <a:off x="45027" y="1397"/>
            <a:ext cx="12192000" cy="6864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gn="ctr">
              <a:lnSpc>
                <a:spcPct val="150000"/>
              </a:lnSpc>
            </a:pPr>
            <a:r>
              <a:rPr lang="en-GB" altLang="en-US" b="1" u="sng" dirty="0">
                <a:solidFill>
                  <a:srgbClr val="FF0000"/>
                </a:solidFill>
                <a:latin typeface="Calibri"/>
                <a:ea typeface="Calibri" panose="020F0502020204030204" pitchFamily="34" charset="0"/>
                <a:cs typeface="Calibri"/>
              </a:rPr>
              <a:t>Y</a:t>
            </a:r>
            <a:r>
              <a:rPr kumimoji="0" lang="en-GB" altLang="en-US" b="1" i="0" u="sng" strike="noStrike" cap="none" normalizeH="0" baseline="0" dirty="0">
                <a:ln>
                  <a:noFill/>
                </a:ln>
                <a:solidFill>
                  <a:srgbClr val="FF0000"/>
                </a:solidFill>
                <a:effectLst/>
                <a:latin typeface="Calibri"/>
                <a:ea typeface="Calibri" panose="020F0502020204030204" pitchFamily="34" charset="0"/>
                <a:cs typeface="Calibri"/>
              </a:rPr>
              <a:t>ear 2 Homework due </a:t>
            </a:r>
            <a:r>
              <a:rPr lang="en-GB" altLang="en-US" b="1" u="sng" dirty="0">
                <a:solidFill>
                  <a:srgbClr val="FF0000"/>
                </a:solidFill>
                <a:latin typeface="Calibri"/>
                <a:ea typeface="Calibri" panose="020F0502020204030204" pitchFamily="34" charset="0"/>
                <a:cs typeface="Calibri"/>
              </a:rPr>
              <a:t>FRIDAY 10</a:t>
            </a:r>
            <a:r>
              <a:rPr lang="en-GB" altLang="en-US" b="1" u="sng" baseline="30000" dirty="0">
                <a:solidFill>
                  <a:srgbClr val="FF0000"/>
                </a:solidFill>
                <a:latin typeface="Calibri"/>
                <a:ea typeface="Calibri" panose="020F0502020204030204" pitchFamily="34" charset="0"/>
                <a:cs typeface="Calibri"/>
              </a:rPr>
              <a:t>TH</a:t>
            </a:r>
            <a:r>
              <a:rPr lang="en-GB" altLang="en-US" b="1" u="sng" dirty="0">
                <a:solidFill>
                  <a:srgbClr val="FF0000"/>
                </a:solidFill>
                <a:latin typeface="Calibri"/>
                <a:ea typeface="Calibri" panose="020F0502020204030204" pitchFamily="34" charset="0"/>
                <a:cs typeface="Calibri"/>
              </a:rPr>
              <a:t> JULY 2026</a:t>
            </a:r>
            <a:endParaRPr kumimoji="0" lang="en-GB" altLang="en-US" b="1" i="0" u="sng" strike="noStrike" cap="none" normalizeH="0" baseline="0" dirty="0">
              <a:ln>
                <a:noFill/>
              </a:ln>
              <a:solidFill>
                <a:srgbClr val="FF0000"/>
              </a:solidFill>
              <a:effectLst/>
              <a:latin typeface="Calibri"/>
              <a:ea typeface="Calibri" panose="020F0502020204030204" pitchFamily="34" charset="0"/>
              <a:cs typeface="Calibri"/>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400" b="1" i="0" u="sng" strike="noStrike" cap="none" normalizeH="0" baseline="0" dirty="0">
                <a:ln>
                  <a:noFill/>
                </a:ln>
                <a:effectLst/>
                <a:latin typeface="Calibri"/>
                <a:ea typeface="Calibri" panose="020F0502020204030204" pitchFamily="34" charset="0"/>
                <a:cs typeface="Calibri"/>
              </a:rPr>
              <a:t>Curriculum focus for: Summer </a:t>
            </a:r>
            <a:r>
              <a:rPr lang="en-GB" altLang="en-US" sz="1400" b="1" u="sng" dirty="0">
                <a:latin typeface="Calibri"/>
                <a:ea typeface="Calibri" panose="020F0502020204030204" pitchFamily="34" charset="0"/>
                <a:cs typeface="Calibri"/>
              </a:rPr>
              <a:t>2</a:t>
            </a:r>
            <a:endParaRPr kumimoji="0" lang="en-GB" altLang="en-US" sz="1400" b="1" i="0" u="none" strike="noStrike" cap="none" normalizeH="0" baseline="0" dirty="0">
              <a:ln>
                <a:noFill/>
              </a:ln>
              <a:solidFill>
                <a:schemeClr val="tx1"/>
              </a:solidFill>
              <a:effectLst/>
            </a:endParaRPr>
          </a:p>
          <a:p>
            <a:r>
              <a:rPr kumimoji="0" lang="en-GB" altLang="en-US" sz="1400" b="1" i="0" u="none" strike="noStrike" cap="none" normalizeH="0" baseline="0" dirty="0">
                <a:ln>
                  <a:noFill/>
                </a:ln>
                <a:effectLst/>
                <a:latin typeface="Calibri"/>
                <a:ea typeface="Calibri" panose="020F0502020204030204" pitchFamily="34" charset="0"/>
                <a:cs typeface="Calibri"/>
              </a:rPr>
              <a:t>Maths</a:t>
            </a:r>
            <a:r>
              <a:rPr kumimoji="0" lang="en-GB" altLang="en-US" sz="1400" b="0" i="0" u="none" strike="noStrike" cap="none" normalizeH="0" baseline="0" dirty="0">
                <a:ln>
                  <a:noFill/>
                </a:ln>
                <a:effectLst/>
                <a:latin typeface="Calibri"/>
                <a:ea typeface="Calibri" panose="020F0502020204030204" pitchFamily="34" charset="0"/>
                <a:cs typeface="Calibri"/>
              </a:rPr>
              <a:t>:</a:t>
            </a:r>
            <a:r>
              <a:rPr kumimoji="0" lang="en-GB" altLang="en-US" sz="1400" b="0" i="0" u="none" strike="noStrike" cap="none" normalizeH="0" dirty="0">
                <a:ln>
                  <a:noFill/>
                </a:ln>
                <a:effectLst/>
                <a:latin typeface="Calibri"/>
                <a:ea typeface="Calibri" panose="020F0502020204030204" pitchFamily="34" charset="0"/>
                <a:cs typeface="Calibri"/>
              </a:rPr>
              <a:t> Fractions, </a:t>
            </a:r>
            <a:r>
              <a:rPr lang="en-GB" altLang="en-US" sz="1400" dirty="0">
                <a:latin typeface="Calibri"/>
                <a:ea typeface="Calibri" panose="020F0502020204030204" pitchFamily="34" charset="0"/>
                <a:cs typeface="Calibri"/>
              </a:rPr>
              <a:t>Time, Statistics and Position and Direction            </a:t>
            </a:r>
            <a:r>
              <a:rPr lang="en-GB" altLang="en-US" sz="1400" b="1" dirty="0">
                <a:latin typeface="Calibri"/>
                <a:ea typeface="Calibri" panose="020F0502020204030204" pitchFamily="34" charset="0"/>
                <a:cs typeface="Calibri"/>
              </a:rPr>
              <a:t>English</a:t>
            </a:r>
            <a:r>
              <a:rPr lang="en-GB" altLang="en-US" sz="1400" dirty="0">
                <a:latin typeface="Calibri"/>
                <a:ea typeface="Calibri" panose="020F0502020204030204" pitchFamily="34" charset="0"/>
                <a:cs typeface="Calibri"/>
              </a:rPr>
              <a:t>: </a:t>
            </a:r>
            <a:r>
              <a:rPr lang="en-GB" altLang="en-US" sz="1400" b="1" dirty="0">
                <a:latin typeface="Calibri"/>
                <a:ea typeface="Calibri" panose="020F0502020204030204" pitchFamily="34" charset="0"/>
                <a:cs typeface="Calibri"/>
              </a:rPr>
              <a:t>Narrative </a:t>
            </a:r>
            <a:r>
              <a:rPr lang="en-GB" altLang="en-US" sz="1400" dirty="0">
                <a:latin typeface="Calibri"/>
                <a:ea typeface="Calibri" panose="020F0502020204030204" pitchFamily="34" charset="0"/>
                <a:cs typeface="Calibri"/>
              </a:rPr>
              <a:t>- The Elves and the Shoemaker </a:t>
            </a:r>
            <a:r>
              <a:rPr lang="en-GB" altLang="en-US" sz="1400" b="1" dirty="0">
                <a:latin typeface="Calibri"/>
                <a:ea typeface="Calibri" panose="020F0502020204030204" pitchFamily="34" charset="0"/>
                <a:cs typeface="Calibri"/>
              </a:rPr>
              <a:t> Non-Fiction</a:t>
            </a:r>
            <a:r>
              <a:rPr lang="en-GB" altLang="en-US" sz="1400" dirty="0">
                <a:latin typeface="Calibri"/>
                <a:ea typeface="Calibri" panose="020F0502020204030204" pitchFamily="34" charset="0"/>
                <a:cs typeface="Calibri"/>
              </a:rPr>
              <a:t>: Instructions </a:t>
            </a:r>
            <a:br>
              <a:rPr lang="en-GB" altLang="en-US" sz="14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br>
            <a:r>
              <a:rPr kumimoji="0" lang="en-GB" altLang="en-US" sz="1400" b="1" i="0" u="none" strike="noStrike" cap="none" normalizeH="0" baseline="0" dirty="0">
                <a:ln>
                  <a:noFill/>
                </a:ln>
                <a:effectLst/>
                <a:latin typeface="Calibri"/>
                <a:ea typeface="Calibri" panose="020F0502020204030204" pitchFamily="34" charset="0"/>
                <a:cs typeface="Calibri"/>
              </a:rPr>
              <a:t>Science</a:t>
            </a:r>
            <a:r>
              <a:rPr kumimoji="0" lang="en-GB" altLang="en-US" sz="1400" b="0" i="0" u="none" strike="noStrike" cap="none" normalizeH="0" baseline="0" dirty="0">
                <a:ln>
                  <a:noFill/>
                </a:ln>
                <a:effectLst/>
                <a:latin typeface="Calibri"/>
                <a:ea typeface="Calibri" panose="020F0502020204030204" pitchFamily="34" charset="0"/>
                <a:cs typeface="Calibri"/>
              </a:rPr>
              <a:t>: </a:t>
            </a:r>
            <a:r>
              <a:rPr lang="en-GB" altLang="en-US" sz="1400" dirty="0">
                <a:latin typeface="Calibri"/>
                <a:ea typeface="Calibri" panose="020F0502020204030204" pitchFamily="34" charset="0"/>
                <a:cs typeface="Calibri"/>
              </a:rPr>
              <a:t>Plants				      </a:t>
            </a:r>
            <a:r>
              <a:rPr lang="en-GB" altLang="en-US" sz="1400" b="1" dirty="0">
                <a:latin typeface="Calibri"/>
                <a:ea typeface="Calibri" panose="020F0502020204030204" pitchFamily="34" charset="0"/>
                <a:cs typeface="Calibri"/>
              </a:rPr>
              <a:t>History</a:t>
            </a:r>
            <a:r>
              <a:rPr kumimoji="0" lang="en-GB" altLang="en-US" sz="1400" b="0" i="0" u="none" strike="noStrike" cap="none" normalizeH="0" baseline="0" dirty="0">
                <a:ln>
                  <a:noFill/>
                </a:ln>
                <a:effectLst/>
                <a:latin typeface="Calibri"/>
                <a:ea typeface="Calibri" panose="020F0502020204030204" pitchFamily="34" charset="0"/>
                <a:cs typeface="Calibri"/>
              </a:rPr>
              <a:t>: The Windrush</a:t>
            </a:r>
          </a:p>
          <a:p>
            <a:br>
              <a:rPr lang="en-GB" altLang="en-US" sz="1400" b="0" i="0" u="none" strike="noStrike" cap="none" normalizeH="0" baseline="0" dirty="0">
                <a:ln>
                  <a:noFill/>
                </a:ln>
                <a:effectLst/>
                <a:latin typeface="Calibri" panose="020F0502020204030204" pitchFamily="34" charset="0"/>
                <a:ea typeface="Calibri" panose="020F0502020204030204" pitchFamily="34" charset="0"/>
                <a:cs typeface="Calibri" panose="020F0502020204030204" pitchFamily="34" charset="0"/>
              </a:rPr>
            </a:br>
            <a:r>
              <a:rPr kumimoji="0" lang="en-GB" altLang="en-US" sz="1400" b="1" i="0" u="sng" strike="noStrike" cap="none" normalizeH="0" baseline="0" dirty="0">
                <a:ln>
                  <a:noFill/>
                </a:ln>
                <a:effectLst/>
                <a:latin typeface="Calibri"/>
                <a:ea typeface="Calibri" panose="020F0502020204030204" pitchFamily="34" charset="0"/>
                <a:cs typeface="Calibri"/>
              </a:rPr>
              <a:t>Activity Bank for: </a:t>
            </a:r>
            <a:r>
              <a:rPr lang="en-GB" altLang="en-US" sz="1400" b="1" u="sng" dirty="0">
                <a:latin typeface="Calibri"/>
                <a:ea typeface="Calibri" panose="020F0502020204030204" pitchFamily="34" charset="0"/>
                <a:cs typeface="Calibri"/>
              </a:rPr>
              <a:t>Summer 2</a:t>
            </a:r>
            <a:endParaRPr lang="en-GB" altLang="en-US" sz="1400" b="1" dirty="0">
              <a:latin typeface="Calibri"/>
              <a:cs typeface="Calibri"/>
            </a:endParaRPr>
          </a:p>
          <a:p>
            <a:r>
              <a:rPr kumimoji="0" lang="en-GB" altLang="en-US"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Please complete 3 or more activities from the bank.</a:t>
            </a:r>
            <a:endParaRPr kumimoji="0" lang="en-GB" altLang="en-US"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GB" altLang="en-US"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lang="en-GB" altLang="en-US" sz="14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GB" altLang="en-US"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lang="en-GB" altLang="en-US" sz="1400"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GB" altLang="en-US"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br>
              <a:rPr kumimoji="0" lang="en-GB" altLang="en-US"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br>
            <a:endParaRPr kumimoji="0" lang="en-GB" altLang="en-US" sz="14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lang="en-GB" altLang="en-US" sz="1400" b="1" u="sng"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GB" altLang="en-US" sz="14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lang="en-GB" altLang="en-US" sz="1400" b="1" u="sng"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GB" altLang="en-US" sz="14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lang="en-GB" altLang="en-US" sz="1400" b="1" u="sng" dirty="0">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endParaRPr kumimoji="0" lang="en-GB" altLang="en-US" sz="12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pPr>
            <a:r>
              <a:rPr kumimoji="0" lang="en-GB" altLang="en-US" sz="1200" b="1" i="0" u="sng"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Other essential Home Learning</a:t>
            </a:r>
            <a:endParaRPr kumimoji="0" lang="en-GB" altLang="en-US" sz="1200" b="0" i="0" u="none" strike="noStrike" cap="none" normalizeH="0" baseline="0" dirty="0">
              <a:ln>
                <a:noFill/>
              </a:ln>
              <a:solidFill>
                <a:schemeClr val="tx1"/>
              </a:solidFill>
              <a:effectLst/>
            </a:endParaRPr>
          </a:p>
          <a:p>
            <a:pPr>
              <a:lnSpc>
                <a:spcPct val="150000"/>
              </a:lnSpc>
              <a:buFontTx/>
              <a:buChar char="•"/>
            </a:pPr>
            <a:r>
              <a:rPr kumimoji="0" lang="en-GB" altLang="en-US" sz="1200" b="0" i="0" u="none" strike="noStrike" cap="none" normalizeH="0" baseline="0" dirty="0">
                <a:ln>
                  <a:noFill/>
                </a:ln>
                <a:effectLst/>
                <a:latin typeface="Calibri"/>
                <a:ea typeface="Calibri" panose="020F0502020204030204" pitchFamily="34" charset="0"/>
                <a:cs typeface="Calibri"/>
              </a:rPr>
              <a:t>Read your home reading book </a:t>
            </a:r>
            <a:r>
              <a:rPr lang="en-GB" altLang="en-US" sz="1200" dirty="0">
                <a:latin typeface="Calibri"/>
                <a:ea typeface="Calibri" panose="020F0502020204030204" pitchFamily="34" charset="0"/>
                <a:cs typeface="Calibri"/>
              </a:rPr>
              <a:t>everyday </a:t>
            </a:r>
            <a:r>
              <a:rPr kumimoji="0" lang="en-GB" altLang="en-US" sz="1200" b="0" i="0" u="none" strike="noStrike" cap="none" normalizeH="0" baseline="0" dirty="0">
                <a:ln>
                  <a:noFill/>
                </a:ln>
                <a:effectLst/>
                <a:latin typeface="Calibri"/>
                <a:ea typeface="Calibri" panose="020F0502020204030204" pitchFamily="34" charset="0"/>
                <a:cs typeface="Calibri"/>
              </a:rPr>
              <a:t>at </a:t>
            </a:r>
            <a:r>
              <a:rPr lang="en-GB" altLang="en-US" sz="1200" dirty="0">
                <a:latin typeface="Calibri"/>
                <a:ea typeface="Calibri" panose="020F0502020204030204" pitchFamily="34" charset="0"/>
                <a:cs typeface="Calibri"/>
              </a:rPr>
              <a:t>home and make sure you bring your book bag into school every day. </a:t>
            </a:r>
            <a:endParaRPr kumimoji="0" lang="en-GB" altLang="en-US" sz="1200" b="0" i="0" u="none" strike="noStrike" cap="none" normalizeH="0" baseline="0" dirty="0">
              <a:ln>
                <a:noFill/>
              </a:ln>
              <a:effectLst/>
            </a:endParaRPr>
          </a:p>
          <a:p>
            <a:pPr>
              <a:lnSpc>
                <a:spcPct val="150000"/>
              </a:lnSpc>
              <a:buFontTx/>
              <a:buChar char="•"/>
            </a:pPr>
            <a:r>
              <a:rPr kumimoji="0" lang="en-GB" altLang="en-US" sz="1200" b="0" i="0" u="none" strike="noStrike" cap="none" normalizeH="0" baseline="0" dirty="0">
                <a:ln>
                  <a:noFill/>
                </a:ln>
                <a:effectLst/>
                <a:latin typeface="Calibri"/>
                <a:ea typeface="Calibri" panose="020F0502020204030204" pitchFamily="34" charset="0"/>
                <a:cs typeface="Calibri"/>
              </a:rPr>
              <a:t>Practice counting forwards and backwards from any number up to 100. Practise counting in your 2s, 5s and 10s. </a:t>
            </a:r>
            <a:r>
              <a:rPr lang="en-GB" altLang="en-US" sz="1200" dirty="0">
                <a:latin typeface="Calibri"/>
                <a:ea typeface="Calibri" panose="020F0502020204030204" pitchFamily="34" charset="0"/>
                <a:cs typeface="Calibri"/>
              </a:rPr>
              <a:t>Practice recalling your 2, 5 and 10 times tables</a:t>
            </a:r>
            <a:endParaRPr kumimoji="0" lang="en-GB" altLang="en-US" sz="1200" b="0" i="0" u="none" strike="noStrike" cap="none" normalizeH="0" baseline="0" dirty="0">
              <a:ln>
                <a:noFill/>
              </a:ln>
              <a:effectLst/>
            </a:endParaRPr>
          </a:p>
        </p:txBody>
      </p:sp>
      <p:graphicFrame>
        <p:nvGraphicFramePr>
          <p:cNvPr id="4" name="Table 3"/>
          <p:cNvGraphicFramePr>
            <a:graphicFrameLocks noGrp="1"/>
          </p:cNvGraphicFramePr>
          <p:nvPr>
            <p:extLst>
              <p:ext uri="{D42A27DB-BD31-4B8C-83A1-F6EECF244321}">
                <p14:modId xmlns:p14="http://schemas.microsoft.com/office/powerpoint/2010/main" val="793890956"/>
              </p:ext>
            </p:extLst>
          </p:nvPr>
        </p:nvGraphicFramePr>
        <p:xfrm>
          <a:off x="92733" y="1980443"/>
          <a:ext cx="11969394" cy="3971290"/>
        </p:xfrm>
        <a:graphic>
          <a:graphicData uri="http://schemas.openxmlformats.org/drawingml/2006/table">
            <a:tbl>
              <a:tblPr firstRow="1" firstCol="1" bandRow="1">
                <a:tableStyleId>{5C22544A-7EE6-4342-B048-85BDC9FD1C3A}</a:tableStyleId>
              </a:tblPr>
              <a:tblGrid>
                <a:gridCol w="4280483">
                  <a:extLst>
                    <a:ext uri="{9D8B030D-6E8A-4147-A177-3AD203B41FA5}">
                      <a16:colId xmlns:a16="http://schemas.microsoft.com/office/drawing/2014/main" val="597860588"/>
                    </a:ext>
                  </a:extLst>
                </a:gridCol>
                <a:gridCol w="3699113">
                  <a:extLst>
                    <a:ext uri="{9D8B030D-6E8A-4147-A177-3AD203B41FA5}">
                      <a16:colId xmlns:a16="http://schemas.microsoft.com/office/drawing/2014/main" val="4111960395"/>
                    </a:ext>
                  </a:extLst>
                </a:gridCol>
                <a:gridCol w="3989798">
                  <a:extLst>
                    <a:ext uri="{9D8B030D-6E8A-4147-A177-3AD203B41FA5}">
                      <a16:colId xmlns:a16="http://schemas.microsoft.com/office/drawing/2014/main" val="1493266090"/>
                    </a:ext>
                  </a:extLst>
                </a:gridCol>
              </a:tblGrid>
              <a:tr h="1699266">
                <a:tc>
                  <a:txBody>
                    <a:bodyPr/>
                    <a:lstStyle/>
                    <a:p>
                      <a:pPr>
                        <a:lnSpc>
                          <a:spcPct val="115000"/>
                        </a:lnSpc>
                        <a:spcAft>
                          <a:spcPts val="0"/>
                        </a:spcAft>
                      </a:pPr>
                      <a:r>
                        <a:rPr lang="en-GB" sz="1200" b="1" dirty="0">
                          <a:solidFill>
                            <a:schemeClr val="tx1"/>
                          </a:solidFill>
                          <a:effectLst/>
                          <a:latin typeface="+mj-lt"/>
                        </a:rPr>
                        <a:t>English*</a:t>
                      </a:r>
                    </a:p>
                    <a:p>
                      <a:pPr>
                        <a:lnSpc>
                          <a:spcPct val="115000"/>
                        </a:lnSpc>
                        <a:spcAft>
                          <a:spcPts val="0"/>
                        </a:spcAft>
                      </a:pPr>
                      <a:r>
                        <a:rPr lang="en-US" sz="1200" b="0" dirty="0">
                          <a:solidFill>
                            <a:schemeClr val="tx1"/>
                          </a:solidFill>
                          <a:effectLst/>
                          <a:latin typeface="+mj-lt"/>
                        </a:rPr>
                        <a:t>Have a go at writing your own recount either about what you did during the half term holidays or what you have done at the weekend. Don't forget to use your capital letters, full stops, finger spaces, time connectives and conjunctions</a:t>
                      </a:r>
                    </a:p>
                    <a:p>
                      <a:pPr>
                        <a:lnSpc>
                          <a:spcPct val="115000"/>
                        </a:lnSpc>
                        <a:spcAft>
                          <a:spcPts val="0"/>
                        </a:spcAft>
                      </a:pPr>
                      <a:r>
                        <a:rPr lang="en-US" sz="1200" b="1" dirty="0">
                          <a:solidFill>
                            <a:schemeClr val="tx1"/>
                          </a:solidFill>
                          <a:effectLst/>
                          <a:latin typeface="+mj-lt"/>
                        </a:rPr>
                        <a:t>Time connectives: </a:t>
                      </a:r>
                      <a:r>
                        <a:rPr lang="en-US" sz="1200" b="0" dirty="0">
                          <a:solidFill>
                            <a:schemeClr val="tx1"/>
                          </a:solidFill>
                          <a:effectLst/>
                          <a:latin typeface="+mj-lt"/>
                        </a:rPr>
                        <a:t>First, a day later, at the weekend, yesterday </a:t>
                      </a:r>
                      <a:r>
                        <a:rPr lang="en-US" sz="1200" b="0" dirty="0" err="1">
                          <a:solidFill>
                            <a:schemeClr val="tx1"/>
                          </a:solidFill>
                          <a:effectLst/>
                          <a:latin typeface="+mj-lt"/>
                        </a:rPr>
                        <a:t>etc</a:t>
                      </a:r>
                      <a:endParaRPr lang="en-US" sz="1200" b="0" dirty="0">
                        <a:solidFill>
                          <a:schemeClr val="tx1"/>
                        </a:solidFill>
                        <a:effectLst/>
                        <a:latin typeface="+mj-lt"/>
                      </a:endParaRPr>
                    </a:p>
                    <a:p>
                      <a:pPr lvl="0">
                        <a:lnSpc>
                          <a:spcPct val="114999"/>
                        </a:lnSpc>
                        <a:spcAft>
                          <a:spcPts val="0"/>
                        </a:spcAft>
                        <a:buNone/>
                      </a:pPr>
                      <a:r>
                        <a:rPr lang="en-US" sz="1200" b="1" dirty="0">
                          <a:solidFill>
                            <a:schemeClr val="tx1"/>
                          </a:solidFill>
                          <a:effectLst/>
                          <a:latin typeface="+mj-lt"/>
                        </a:rPr>
                        <a:t>Conjunctions: </a:t>
                      </a:r>
                      <a:r>
                        <a:rPr lang="en-US" sz="1200" b="0" dirty="0">
                          <a:solidFill>
                            <a:schemeClr val="tx1"/>
                          </a:solidFill>
                          <a:effectLst/>
                          <a:latin typeface="+mj-lt"/>
                        </a:rPr>
                        <a:t>‘and’, ‘but’ and ‘or’</a:t>
                      </a:r>
                      <a:endParaRPr lang="en-US" dirty="0"/>
                    </a:p>
                    <a:p>
                      <a:pPr>
                        <a:lnSpc>
                          <a:spcPct val="115000"/>
                        </a:lnSpc>
                        <a:spcAft>
                          <a:spcPts val="0"/>
                        </a:spcAft>
                      </a:pPr>
                      <a:r>
                        <a:rPr lang="en-US" sz="1200" b="1" dirty="0">
                          <a:solidFill>
                            <a:schemeClr val="tx1"/>
                          </a:solidFill>
                          <a:effectLst/>
                          <a:latin typeface="+mj-lt"/>
                        </a:rPr>
                        <a:t>CHALLENGE: </a:t>
                      </a:r>
                      <a:r>
                        <a:rPr lang="en-US" sz="1200" b="0" dirty="0">
                          <a:solidFill>
                            <a:schemeClr val="tx1"/>
                          </a:solidFill>
                          <a:effectLst/>
                          <a:latin typeface="+mj-lt"/>
                        </a:rPr>
                        <a:t>‘when’, ‘because’ and ‘if’</a:t>
                      </a:r>
                    </a:p>
                    <a:p>
                      <a:pPr>
                        <a:lnSpc>
                          <a:spcPct val="115000"/>
                        </a:lnSpc>
                        <a:spcAft>
                          <a:spcPts val="0"/>
                        </a:spcAft>
                      </a:pPr>
                      <a:endParaRPr lang="en-GB" sz="1200" b="0" dirty="0">
                        <a:solidFill>
                          <a:schemeClr val="tx1"/>
                        </a:solidFill>
                        <a:effectLst/>
                        <a:latin typeface="+mj-lt"/>
                      </a:endParaRPr>
                    </a:p>
                    <a:p>
                      <a:pPr>
                        <a:lnSpc>
                          <a:spcPct val="115000"/>
                        </a:lnSpc>
                        <a:spcAft>
                          <a:spcPts val="0"/>
                        </a:spcAft>
                      </a:pPr>
                      <a:endParaRPr lang="en-GB" sz="1200" b="0" dirty="0">
                        <a:solidFill>
                          <a:schemeClr val="tx1"/>
                        </a:solidFill>
                        <a:effectLst/>
                        <a:latin typeface="+mj-lt"/>
                      </a:endParaRPr>
                    </a:p>
                  </a:txBody>
                  <a:tcPr marL="68580" marR="68580" marT="0" marB="0">
                    <a:solidFill>
                      <a:schemeClr val="bg2"/>
                    </a:solidFill>
                  </a:tcPr>
                </a:tc>
                <a:tc>
                  <a:txBody>
                    <a:bodyPr/>
                    <a:lstStyle/>
                    <a:p>
                      <a:pPr>
                        <a:lnSpc>
                          <a:spcPct val="115000"/>
                        </a:lnSpc>
                        <a:spcAft>
                          <a:spcPts val="0"/>
                        </a:spcAft>
                      </a:pPr>
                      <a:r>
                        <a:rPr lang="en-GB" sz="1200" b="1" dirty="0">
                          <a:solidFill>
                            <a:schemeClr val="tx1"/>
                          </a:solidFill>
                          <a:effectLst/>
                          <a:latin typeface="+mj-lt"/>
                        </a:rPr>
                        <a:t>Maths*</a:t>
                      </a:r>
                    </a:p>
                    <a:p>
                      <a:pPr>
                        <a:lnSpc>
                          <a:spcPct val="115000"/>
                        </a:lnSpc>
                        <a:spcAft>
                          <a:spcPts val="0"/>
                        </a:spcAft>
                      </a:pPr>
                      <a:r>
                        <a:rPr lang="en-GB" sz="1200" b="0" dirty="0">
                          <a:solidFill>
                            <a:schemeClr val="tx1"/>
                          </a:solidFill>
                          <a:effectLst/>
                          <a:latin typeface="+mj-lt"/>
                        </a:rPr>
                        <a:t>Practise</a:t>
                      </a:r>
                      <a:r>
                        <a:rPr lang="en-GB" sz="1200" b="0" baseline="0" dirty="0">
                          <a:solidFill>
                            <a:schemeClr val="tx1"/>
                          </a:solidFill>
                          <a:effectLst/>
                          <a:latin typeface="+mj-lt"/>
                        </a:rPr>
                        <a:t> telling the time to an adult by using the correct vocabulary. Remember to use o’clock, quarter past, half past and quarter to. </a:t>
                      </a:r>
                    </a:p>
                    <a:p>
                      <a:pPr>
                        <a:lnSpc>
                          <a:spcPct val="115000"/>
                        </a:lnSpc>
                        <a:spcAft>
                          <a:spcPts val="0"/>
                        </a:spcAft>
                      </a:pPr>
                      <a:r>
                        <a:rPr lang="en-GB" sz="1200" b="0" baseline="0" dirty="0">
                          <a:solidFill>
                            <a:schemeClr val="tx1"/>
                          </a:solidFill>
                          <a:effectLst/>
                          <a:latin typeface="+mj-lt"/>
                        </a:rPr>
                        <a:t> </a:t>
                      </a:r>
                    </a:p>
                    <a:p>
                      <a:pPr>
                        <a:lnSpc>
                          <a:spcPct val="115000"/>
                        </a:lnSpc>
                        <a:spcAft>
                          <a:spcPts val="0"/>
                        </a:spcAft>
                      </a:pPr>
                      <a:r>
                        <a:rPr lang="en-GB" sz="1200" b="0" baseline="0" dirty="0">
                          <a:solidFill>
                            <a:schemeClr val="tx1"/>
                          </a:solidFill>
                          <a:effectLst/>
                          <a:latin typeface="+mj-lt"/>
                        </a:rPr>
                        <a:t>Draw a clock and show the times below:</a:t>
                      </a:r>
                    </a:p>
                    <a:p>
                      <a:pPr>
                        <a:lnSpc>
                          <a:spcPct val="115000"/>
                        </a:lnSpc>
                        <a:spcAft>
                          <a:spcPts val="0"/>
                        </a:spcAft>
                      </a:pPr>
                      <a:endParaRPr lang="en-GB" sz="1200" b="0" baseline="0" dirty="0">
                        <a:solidFill>
                          <a:schemeClr val="tx1"/>
                        </a:solidFill>
                        <a:effectLst/>
                        <a:latin typeface="+mj-lt"/>
                      </a:endParaRPr>
                    </a:p>
                  </a:txBody>
                  <a:tcPr marL="68580" marR="68580" marT="0" marB="0">
                    <a:solidFill>
                      <a:schemeClr val="bg2"/>
                    </a:solidFill>
                  </a:tcPr>
                </a:tc>
                <a:tc>
                  <a:txBody>
                    <a:bodyPr/>
                    <a:lstStyle/>
                    <a:p>
                      <a:pPr>
                        <a:lnSpc>
                          <a:spcPct val="115000"/>
                        </a:lnSpc>
                        <a:spcAft>
                          <a:spcPts val="0"/>
                        </a:spcAft>
                      </a:pPr>
                      <a:r>
                        <a:rPr lang="en-GB" sz="1200" b="1" dirty="0">
                          <a:solidFill>
                            <a:schemeClr val="tx1"/>
                          </a:solidFill>
                          <a:effectLst/>
                          <a:latin typeface="+mj-lt"/>
                        </a:rPr>
                        <a:t>Science:</a:t>
                      </a:r>
                    </a:p>
                    <a:p>
                      <a:pPr lvl="0">
                        <a:lnSpc>
                          <a:spcPct val="114999"/>
                        </a:lnSpc>
                        <a:spcAft>
                          <a:spcPts val="0"/>
                        </a:spcAft>
                        <a:buNone/>
                      </a:pPr>
                      <a:r>
                        <a:rPr lang="en-US" sz="1200" b="0" dirty="0">
                          <a:solidFill>
                            <a:schemeClr val="tx1"/>
                          </a:solidFill>
                          <a:effectLst/>
                          <a:latin typeface="+mj-lt"/>
                        </a:rPr>
                        <a:t>Think about what we have learnt so far about plants. Draw a plant and label it. Then write the function of each part of the plant. </a:t>
                      </a:r>
                      <a:endParaRPr lang="en-GB" sz="1200" b="0" dirty="0">
                        <a:solidFill>
                          <a:schemeClr val="tx1"/>
                        </a:solidFill>
                        <a:effectLst/>
                        <a:latin typeface="+mj-lt"/>
                      </a:endParaRPr>
                    </a:p>
                  </a:txBody>
                  <a:tcPr marL="68580" marR="68580" marT="0" marB="0">
                    <a:solidFill>
                      <a:schemeClr val="bg2"/>
                    </a:solidFill>
                  </a:tcPr>
                </a:tc>
                <a:extLst>
                  <a:ext uri="{0D108BD9-81ED-4DB2-BD59-A6C34878D82A}">
                    <a16:rowId xmlns:a16="http://schemas.microsoft.com/office/drawing/2014/main" val="1912475739"/>
                  </a:ext>
                </a:extLst>
              </a:tr>
              <a:tr h="1298279">
                <a:tc>
                  <a:txBody>
                    <a:bodyPr/>
                    <a:lstStyle/>
                    <a:p>
                      <a:pPr>
                        <a:lnSpc>
                          <a:spcPct val="115000"/>
                        </a:lnSpc>
                        <a:spcAft>
                          <a:spcPts val="0"/>
                        </a:spcAft>
                      </a:pPr>
                      <a:r>
                        <a:rPr lang="en-GB" sz="1200" b="1" dirty="0">
                          <a:solidFill>
                            <a:schemeClr val="tx1"/>
                          </a:solidFill>
                          <a:effectLst/>
                          <a:latin typeface="+mj-lt"/>
                        </a:rPr>
                        <a:t>Topic</a:t>
                      </a:r>
                    </a:p>
                    <a:p>
                      <a:pPr lvl="0">
                        <a:lnSpc>
                          <a:spcPct val="114999"/>
                        </a:lnSpc>
                        <a:spcAft>
                          <a:spcPts val="0"/>
                        </a:spcAft>
                        <a:buNone/>
                      </a:pPr>
                      <a:r>
                        <a:rPr lang="en-US" sz="1200" b="0" dirty="0">
                          <a:solidFill>
                            <a:schemeClr val="tx1"/>
                          </a:solidFill>
                          <a:effectLst/>
                          <a:latin typeface="+mj-lt"/>
                        </a:rPr>
                        <a:t>In DT we will be learning about playground/park equipment. Practical challenge: Using recycling materials, create a free standing structure, such as a rocket, playground slide or a roundabout and swing set. </a:t>
                      </a:r>
                    </a:p>
                  </a:txBody>
                  <a:tcPr marL="68580" marR="68580" marT="0" marB="0">
                    <a:solidFill>
                      <a:schemeClr val="bg2"/>
                    </a:solidFill>
                  </a:tcPr>
                </a:tc>
                <a:tc>
                  <a:txBody>
                    <a:bodyPr/>
                    <a:lstStyle/>
                    <a:p>
                      <a:pPr>
                        <a:lnSpc>
                          <a:spcPct val="115000"/>
                        </a:lnSpc>
                        <a:spcAft>
                          <a:spcPts val="0"/>
                        </a:spcAft>
                      </a:pPr>
                      <a:r>
                        <a:rPr lang="en-GB" sz="1200" b="1" dirty="0">
                          <a:solidFill>
                            <a:schemeClr val="tx1"/>
                          </a:solidFill>
                          <a:effectLst/>
                          <a:latin typeface="+mj-lt"/>
                        </a:rPr>
                        <a:t>Topic*:</a:t>
                      </a:r>
                    </a:p>
                    <a:p>
                      <a:pPr>
                        <a:lnSpc>
                          <a:spcPct val="115000"/>
                        </a:lnSpc>
                        <a:spcAft>
                          <a:spcPts val="0"/>
                        </a:spcAft>
                      </a:pPr>
                      <a:r>
                        <a:rPr lang="en-US" sz="1200" b="0" dirty="0">
                          <a:solidFill>
                            <a:schemeClr val="tx1"/>
                          </a:solidFill>
                          <a:effectLst/>
                          <a:latin typeface="+mj-lt"/>
                        </a:rPr>
                        <a:t>Research all about Floella Benjamin. We would like you to create an information page for a book that tells us all about Floella Benjamin and what she is famous for. </a:t>
                      </a:r>
                    </a:p>
                    <a:p>
                      <a:pPr lvl="0">
                        <a:lnSpc>
                          <a:spcPct val="114999"/>
                        </a:lnSpc>
                        <a:spcAft>
                          <a:spcPts val="0"/>
                        </a:spcAft>
                        <a:buNone/>
                      </a:pPr>
                      <a:r>
                        <a:rPr lang="en-US" sz="1200" b="0" dirty="0">
                          <a:solidFill>
                            <a:schemeClr val="tx1"/>
                          </a:solidFill>
                          <a:effectLst/>
                          <a:latin typeface="+mj-lt"/>
                        </a:rPr>
                        <a:t>Think about where she was born, where she moved to, what she has done in her life and what life was like for her in the past. </a:t>
                      </a:r>
                    </a:p>
                    <a:p>
                      <a:pPr lvl="0">
                        <a:lnSpc>
                          <a:spcPct val="114999"/>
                        </a:lnSpc>
                        <a:spcAft>
                          <a:spcPts val="0"/>
                        </a:spcAft>
                        <a:buNone/>
                      </a:pPr>
                      <a:endParaRPr lang="en-US" sz="1200" b="0" dirty="0">
                        <a:solidFill>
                          <a:schemeClr val="tx1"/>
                        </a:solidFill>
                        <a:effectLst/>
                        <a:latin typeface="+mj-lt"/>
                      </a:endParaRPr>
                    </a:p>
                    <a:p>
                      <a:pPr lvl="0">
                        <a:lnSpc>
                          <a:spcPct val="114999"/>
                        </a:lnSpc>
                        <a:spcAft>
                          <a:spcPts val="0"/>
                        </a:spcAft>
                        <a:buNone/>
                      </a:pPr>
                      <a:endParaRPr lang="en-US" sz="1200" b="0" dirty="0">
                        <a:solidFill>
                          <a:schemeClr val="tx1"/>
                        </a:solidFill>
                        <a:effectLst/>
                        <a:latin typeface="+mj-lt"/>
                      </a:endParaRPr>
                    </a:p>
                  </a:txBody>
                  <a:tcPr marL="68580" marR="68580" marT="0" marB="0">
                    <a:solidFill>
                      <a:schemeClr val="bg2"/>
                    </a:solidFill>
                  </a:tcPr>
                </a:tc>
                <a:tc>
                  <a:txBody>
                    <a:bodyPr/>
                    <a:lstStyle/>
                    <a:p>
                      <a:pPr>
                        <a:lnSpc>
                          <a:spcPct val="115000"/>
                        </a:lnSpc>
                        <a:spcAft>
                          <a:spcPts val="0"/>
                        </a:spcAft>
                      </a:pPr>
                      <a:r>
                        <a:rPr lang="en-US" sz="1200" b="1" dirty="0">
                          <a:solidFill>
                            <a:schemeClr val="tx1"/>
                          </a:solidFill>
                          <a:effectLst/>
                          <a:latin typeface="+mj-lt"/>
                        </a:rPr>
                        <a:t>Science: </a:t>
                      </a:r>
                      <a:endParaRPr lang="en-US" dirty="0"/>
                    </a:p>
                    <a:p>
                      <a:pPr lvl="0">
                        <a:lnSpc>
                          <a:spcPct val="114999"/>
                        </a:lnSpc>
                        <a:spcAft>
                          <a:spcPts val="0"/>
                        </a:spcAft>
                        <a:buNone/>
                      </a:pPr>
                      <a:r>
                        <a:rPr lang="en-US" sz="1200" b="0" dirty="0">
                          <a:solidFill>
                            <a:schemeClr val="tx1"/>
                          </a:solidFill>
                          <a:effectLst/>
                          <a:latin typeface="+mj-lt"/>
                        </a:rPr>
                        <a:t>Imagine you and your friends are taking a trip into space. Make a poster to tell people what you will need to take with you to survive and explain why. </a:t>
                      </a:r>
                    </a:p>
                    <a:p>
                      <a:pPr lvl="0">
                        <a:lnSpc>
                          <a:spcPct val="114999"/>
                        </a:lnSpc>
                        <a:spcAft>
                          <a:spcPts val="0"/>
                        </a:spcAft>
                        <a:buNone/>
                      </a:pPr>
                      <a:r>
                        <a:rPr lang="en-US" sz="1200" b="0" dirty="0">
                          <a:solidFill>
                            <a:schemeClr val="tx1"/>
                          </a:solidFill>
                          <a:effectLst/>
                          <a:latin typeface="+mj-lt"/>
                        </a:rPr>
                        <a:t>Remember, think about what you NEED and not what you would like to take. Think about things that will help you SURVIVE. </a:t>
                      </a:r>
                    </a:p>
                  </a:txBody>
                  <a:tcPr marL="68580" marR="68580" marT="0" marB="0">
                    <a:solidFill>
                      <a:schemeClr val="bg2"/>
                    </a:solidFill>
                  </a:tcPr>
                </a:tc>
                <a:extLst>
                  <a:ext uri="{0D108BD9-81ED-4DB2-BD59-A6C34878D82A}">
                    <a16:rowId xmlns:a16="http://schemas.microsoft.com/office/drawing/2014/main" val="2429223229"/>
                  </a:ext>
                </a:extLst>
              </a:tr>
            </a:tbl>
          </a:graphicData>
        </a:graphic>
      </p:graphicFrame>
      <p:pic>
        <p:nvPicPr>
          <p:cNvPr id="2" name="Picture 1"/>
          <p:cNvPicPr>
            <a:picLocks noChangeAspect="1"/>
          </p:cNvPicPr>
          <p:nvPr/>
        </p:nvPicPr>
        <p:blipFill>
          <a:blip r:embed="rId2"/>
          <a:stretch>
            <a:fillRect/>
          </a:stretch>
        </p:blipFill>
        <p:spPr>
          <a:xfrm>
            <a:off x="4534915" y="3473540"/>
            <a:ext cx="552138" cy="286294"/>
          </a:xfrm>
          <a:prstGeom prst="rect">
            <a:avLst/>
          </a:prstGeom>
          <a:ln w="19050">
            <a:solidFill>
              <a:schemeClr val="tx1"/>
            </a:solidFill>
          </a:ln>
        </p:spPr>
      </p:pic>
      <p:pic>
        <p:nvPicPr>
          <p:cNvPr id="3" name="Picture 2"/>
          <p:cNvPicPr>
            <a:picLocks noChangeAspect="1"/>
          </p:cNvPicPr>
          <p:nvPr/>
        </p:nvPicPr>
        <p:blipFill>
          <a:blip r:embed="rId3"/>
          <a:stretch>
            <a:fillRect/>
          </a:stretch>
        </p:blipFill>
        <p:spPr>
          <a:xfrm>
            <a:off x="5152116" y="3512804"/>
            <a:ext cx="528269" cy="201985"/>
          </a:xfrm>
          <a:prstGeom prst="rect">
            <a:avLst/>
          </a:prstGeom>
          <a:ln w="19050">
            <a:solidFill>
              <a:schemeClr val="tx1"/>
            </a:solidFill>
          </a:ln>
        </p:spPr>
      </p:pic>
      <p:pic>
        <p:nvPicPr>
          <p:cNvPr id="6" name="Picture 5"/>
          <p:cNvPicPr>
            <a:picLocks noChangeAspect="1"/>
          </p:cNvPicPr>
          <p:nvPr/>
        </p:nvPicPr>
        <p:blipFill>
          <a:blip r:embed="rId4"/>
          <a:stretch>
            <a:fillRect/>
          </a:stretch>
        </p:blipFill>
        <p:spPr>
          <a:xfrm>
            <a:off x="5745448" y="3487600"/>
            <a:ext cx="528269" cy="252395"/>
          </a:xfrm>
          <a:prstGeom prst="rect">
            <a:avLst/>
          </a:prstGeom>
          <a:ln w="12700">
            <a:solidFill>
              <a:schemeClr val="tx1"/>
            </a:solidFill>
          </a:ln>
        </p:spPr>
      </p:pic>
      <p:pic>
        <p:nvPicPr>
          <p:cNvPr id="7" name="Picture 6"/>
          <p:cNvPicPr>
            <a:picLocks noChangeAspect="1"/>
          </p:cNvPicPr>
          <p:nvPr/>
        </p:nvPicPr>
        <p:blipFill>
          <a:blip r:embed="rId5"/>
          <a:stretch>
            <a:fillRect/>
          </a:stretch>
        </p:blipFill>
        <p:spPr>
          <a:xfrm>
            <a:off x="6403844" y="3501661"/>
            <a:ext cx="631508" cy="224274"/>
          </a:xfrm>
          <a:prstGeom prst="rect">
            <a:avLst/>
          </a:prstGeom>
          <a:ln w="12700">
            <a:solidFill>
              <a:schemeClr val="tx1"/>
            </a:solidFill>
          </a:ln>
        </p:spPr>
      </p:pic>
      <p:pic>
        <p:nvPicPr>
          <p:cNvPr id="8" name="Picture 7"/>
          <p:cNvPicPr>
            <a:picLocks noChangeAspect="1"/>
          </p:cNvPicPr>
          <p:nvPr/>
        </p:nvPicPr>
        <p:blipFill>
          <a:blip r:embed="rId6"/>
          <a:stretch>
            <a:fillRect/>
          </a:stretch>
        </p:blipFill>
        <p:spPr>
          <a:xfrm>
            <a:off x="7165479" y="3491059"/>
            <a:ext cx="606174" cy="268775"/>
          </a:xfrm>
          <a:prstGeom prst="rect">
            <a:avLst/>
          </a:prstGeom>
          <a:ln w="19050">
            <a:solidFill>
              <a:schemeClr val="tx1"/>
            </a:solidFill>
          </a:ln>
        </p:spPr>
      </p:pic>
    </p:spTree>
    <p:extLst>
      <p:ext uri="{BB962C8B-B14F-4D97-AF65-F5344CB8AC3E}">
        <p14:creationId xmlns:p14="http://schemas.microsoft.com/office/powerpoint/2010/main" val="28594789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01063152078414DBB5156D69F8E22C2" ma:contentTypeVersion="18" ma:contentTypeDescription="Create a new document." ma:contentTypeScope="" ma:versionID="412580e9ab4b2d3cacff81a682ac2f83">
  <xsd:schema xmlns:xsd="http://www.w3.org/2001/XMLSchema" xmlns:xs="http://www.w3.org/2001/XMLSchema" xmlns:p="http://schemas.microsoft.com/office/2006/metadata/properties" xmlns:ns3="429c0589-9006-47b0-8cfe-3b8fd017fd7d" xmlns:ns4="05a51c5b-870b-48e9-ac09-ca66abcb678f" targetNamespace="http://schemas.microsoft.com/office/2006/metadata/properties" ma:root="true" ma:fieldsID="04d18155ceb18529593333801de88b00" ns3:_="" ns4:_="">
    <xsd:import namespace="429c0589-9006-47b0-8cfe-3b8fd017fd7d"/>
    <xsd:import namespace="05a51c5b-870b-48e9-ac09-ca66abcb678f"/>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ServiceLocation" minOccurs="0"/>
                <xsd:element ref="ns3:MediaLengthInSeconds" minOccurs="0"/>
                <xsd:element ref="ns3:_activity" minOccurs="0"/>
                <xsd:element ref="ns3:MediaServiceObjectDetectorVersions" minOccurs="0"/>
                <xsd:element ref="ns3:MediaServiceSystemTag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29c0589-9006-47b0-8cfe-3b8fd017fd7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_activity" ma:index="22" nillable="true" ma:displayName="_activity" ma:hidden="true" ma:internalName="_activity">
      <xsd:simpleType>
        <xsd:restriction base="dms:Note"/>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5a51c5b-870b-48e9-ac09-ca66abcb678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429c0589-9006-47b0-8cfe-3b8fd017fd7d" xsi:nil="true"/>
  </documentManagement>
</p:properties>
</file>

<file path=customXml/itemProps1.xml><?xml version="1.0" encoding="utf-8"?>
<ds:datastoreItem xmlns:ds="http://schemas.openxmlformats.org/officeDocument/2006/customXml" ds:itemID="{C1FEF029-4125-46A7-9049-DFEABCAD84A5}">
  <ds:schemaRefs>
    <ds:schemaRef ds:uri="http://schemas.microsoft.com/sharepoint/v3/contenttype/forms"/>
  </ds:schemaRefs>
</ds:datastoreItem>
</file>

<file path=customXml/itemProps2.xml><?xml version="1.0" encoding="utf-8"?>
<ds:datastoreItem xmlns:ds="http://schemas.openxmlformats.org/officeDocument/2006/customXml" ds:itemID="{D1293AD1-1DAE-4FA4-AE49-EA1C4E29E9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29c0589-9006-47b0-8cfe-3b8fd017fd7d"/>
    <ds:schemaRef ds:uri="05a51c5b-870b-48e9-ac09-ca66abcb678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1FDEDB2-17D4-4DA2-A05E-E12F7CDC28C3}">
  <ds:schemaRefs>
    <ds:schemaRef ds:uri="http://schemas.microsoft.com/office/2006/documentManagement/types"/>
    <ds:schemaRef ds:uri="429c0589-9006-47b0-8cfe-3b8fd017fd7d"/>
    <ds:schemaRef ds:uri="http://purl.org/dc/elements/1.1/"/>
    <ds:schemaRef ds:uri="http://schemas.microsoft.com/office/2006/metadata/properties"/>
    <ds:schemaRef ds:uri="05a51c5b-870b-48e9-ac09-ca66abcb678f"/>
    <ds:schemaRef ds:uri="http://purl.org/dc/dcmitype/"/>
    <ds:schemaRef ds:uri="http://www.w3.org/XML/1998/namespace"/>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281</TotalTime>
  <Words>444</Words>
  <Application>Microsoft Office PowerPoint</Application>
  <PresentationFormat>Widescreen</PresentationFormat>
  <Paragraphs>39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HP Inc.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Fatima Makda</dc:creator>
  <cp:lastModifiedBy>Fatima Makda</cp:lastModifiedBy>
  <cp:revision>136</cp:revision>
  <cp:lastPrinted>2022-03-28T11:22:12Z</cp:lastPrinted>
  <dcterms:created xsi:type="dcterms:W3CDTF">2020-09-22T11:02:20Z</dcterms:created>
  <dcterms:modified xsi:type="dcterms:W3CDTF">2026-05-20T08:40:05Z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0x010100A01063152078414DBB5156D69F8E22C2</vt:lpwstr>
  </property>
</Properties>
</file>