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FD678EF-9959-4F99-BDBC-A20DD67D415D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4D1703-673B-4DF1-91B9-76DCCA4DA612}" v="6" dt="2026-08-27T14:30:45.96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421" autoAdjust="0"/>
  </p:normalViewPr>
  <p:slideViewPr>
    <p:cSldViewPr snapToGrid="0">
      <p:cViewPr varScale="1">
        <p:scale>
          <a:sx n="76" d="100"/>
          <a:sy n="76" d="100"/>
        </p:scale>
        <p:origin x="16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Shaw" userId="d58ef987-22b8-4661-8e1f-5c339cbe1ace" providerId="ADAL" clId="{E5EC78E0-CE55-47B2-9F74-F477B84CCFD2}"/>
    <pc:docChg chg="undo custSel addSld delSld modSld modSection">
      <pc:chgData name="Megan Shaw" userId="d58ef987-22b8-4661-8e1f-5c339cbe1ace" providerId="ADAL" clId="{E5EC78E0-CE55-47B2-9F74-F477B84CCFD2}" dt="2026-08-27T14:36:50.810" v="614" actId="20577"/>
      <pc:docMkLst>
        <pc:docMk/>
      </pc:docMkLst>
      <pc:sldChg chg="modSp mod">
        <pc:chgData name="Megan Shaw" userId="d58ef987-22b8-4661-8e1f-5c339cbe1ace" providerId="ADAL" clId="{E5EC78E0-CE55-47B2-9F74-F477B84CCFD2}" dt="2026-08-27T14:09:34.513" v="188" actId="20577"/>
        <pc:sldMkLst>
          <pc:docMk/>
          <pc:sldMk cId="2144579439" sldId="256"/>
        </pc:sldMkLst>
        <pc:spChg chg="mod">
          <ac:chgData name="Megan Shaw" userId="d58ef987-22b8-4661-8e1f-5c339cbe1ace" providerId="ADAL" clId="{E5EC78E0-CE55-47B2-9F74-F477B84CCFD2}" dt="2026-08-27T14:00:43.884" v="13" actId="20577"/>
          <ac:spMkLst>
            <pc:docMk/>
            <pc:sldMk cId="2144579439" sldId="256"/>
            <ac:spMk id="26" creationId="{52E2B36D-A6EE-3EBF-8383-3FFF756ACD2C}"/>
          </ac:spMkLst>
        </pc:spChg>
        <pc:graphicFrameChg chg="mod modGraphic">
          <ac:chgData name="Megan Shaw" userId="d58ef987-22b8-4661-8e1f-5c339cbe1ace" providerId="ADAL" clId="{E5EC78E0-CE55-47B2-9F74-F477B84CCFD2}" dt="2026-08-27T14:09:34.513" v="188" actId="20577"/>
          <ac:graphicFrameMkLst>
            <pc:docMk/>
            <pc:sldMk cId="2144579439" sldId="256"/>
            <ac:graphicFrameMk id="34" creationId="{196E0E15-4907-F33B-0B94-D20D479BD463}"/>
          </ac:graphicFrameMkLst>
        </pc:graphicFrameChg>
      </pc:sldChg>
      <pc:sldChg chg="modSp add mod">
        <pc:chgData name="Megan Shaw" userId="d58ef987-22b8-4661-8e1f-5c339cbe1ace" providerId="ADAL" clId="{E5EC78E0-CE55-47B2-9F74-F477B84CCFD2}" dt="2026-08-27T14:09:45.984" v="190" actId="14734"/>
        <pc:sldMkLst>
          <pc:docMk/>
          <pc:sldMk cId="2372849646" sldId="257"/>
        </pc:sldMkLst>
        <pc:graphicFrameChg chg="modGraphic">
          <ac:chgData name="Megan Shaw" userId="d58ef987-22b8-4661-8e1f-5c339cbe1ace" providerId="ADAL" clId="{E5EC78E0-CE55-47B2-9F74-F477B84CCFD2}" dt="2026-08-27T14:09:45.984" v="190" actId="14734"/>
          <ac:graphicFrameMkLst>
            <pc:docMk/>
            <pc:sldMk cId="2372849646" sldId="257"/>
            <ac:graphicFrameMk id="34" creationId="{2996D32E-3394-C5B8-69C4-12841B63C0FB}"/>
          </ac:graphicFrameMkLst>
        </pc:graphicFrameChg>
      </pc:sldChg>
      <pc:sldChg chg="del">
        <pc:chgData name="Megan Shaw" userId="d58ef987-22b8-4661-8e1f-5c339cbe1ace" providerId="ADAL" clId="{E5EC78E0-CE55-47B2-9F74-F477B84CCFD2}" dt="2026-08-27T14:00:31.605" v="9" actId="47"/>
        <pc:sldMkLst>
          <pc:docMk/>
          <pc:sldMk cId="2783637385" sldId="257"/>
        </pc:sldMkLst>
      </pc:sldChg>
      <pc:sldChg chg="modSp add mod">
        <pc:chgData name="Megan Shaw" userId="d58ef987-22b8-4661-8e1f-5c339cbe1ace" providerId="ADAL" clId="{E5EC78E0-CE55-47B2-9F74-F477B84CCFD2}" dt="2026-08-27T14:09:17.144" v="183" actId="20577"/>
        <pc:sldMkLst>
          <pc:docMk/>
          <pc:sldMk cId="3432298538" sldId="258"/>
        </pc:sldMkLst>
        <pc:graphicFrameChg chg="modGraphic">
          <ac:chgData name="Megan Shaw" userId="d58ef987-22b8-4661-8e1f-5c339cbe1ace" providerId="ADAL" clId="{E5EC78E0-CE55-47B2-9F74-F477B84CCFD2}" dt="2026-08-27T14:09:17.144" v="183" actId="20577"/>
          <ac:graphicFrameMkLst>
            <pc:docMk/>
            <pc:sldMk cId="3432298538" sldId="258"/>
            <ac:graphicFrameMk id="34" creationId="{F2D7ED1B-3C79-277C-E06D-57D0B05710D7}"/>
          </ac:graphicFrameMkLst>
        </pc:graphicFrameChg>
      </pc:sldChg>
      <pc:sldChg chg="del">
        <pc:chgData name="Megan Shaw" userId="d58ef987-22b8-4661-8e1f-5c339cbe1ace" providerId="ADAL" clId="{E5EC78E0-CE55-47B2-9F74-F477B84CCFD2}" dt="2026-08-27T14:00:30.916" v="8" actId="47"/>
        <pc:sldMkLst>
          <pc:docMk/>
          <pc:sldMk cId="3888126129" sldId="258"/>
        </pc:sldMkLst>
      </pc:sldChg>
      <pc:sldChg chg="modSp add mod">
        <pc:chgData name="Megan Shaw" userId="d58ef987-22b8-4661-8e1f-5c339cbe1ace" providerId="ADAL" clId="{E5EC78E0-CE55-47B2-9F74-F477B84CCFD2}" dt="2026-08-27T14:08:58.764" v="181" actId="20577"/>
        <pc:sldMkLst>
          <pc:docMk/>
          <pc:sldMk cId="2564067283" sldId="259"/>
        </pc:sldMkLst>
        <pc:graphicFrameChg chg="modGraphic">
          <ac:chgData name="Megan Shaw" userId="d58ef987-22b8-4661-8e1f-5c339cbe1ace" providerId="ADAL" clId="{E5EC78E0-CE55-47B2-9F74-F477B84CCFD2}" dt="2026-08-27T14:08:58.764" v="181" actId="20577"/>
          <ac:graphicFrameMkLst>
            <pc:docMk/>
            <pc:sldMk cId="2564067283" sldId="259"/>
            <ac:graphicFrameMk id="34" creationId="{E82987A6-2293-58EE-80AB-8E3EC40BE9C0}"/>
          </ac:graphicFrameMkLst>
        </pc:graphicFrameChg>
      </pc:sldChg>
      <pc:sldChg chg="del">
        <pc:chgData name="Megan Shaw" userId="d58ef987-22b8-4661-8e1f-5c339cbe1ace" providerId="ADAL" clId="{E5EC78E0-CE55-47B2-9F74-F477B84CCFD2}" dt="2026-08-27T14:00:30.609" v="7" actId="47"/>
        <pc:sldMkLst>
          <pc:docMk/>
          <pc:sldMk cId="3214887171" sldId="259"/>
        </pc:sldMkLst>
      </pc:sldChg>
      <pc:sldChg chg="del">
        <pc:chgData name="Megan Shaw" userId="d58ef987-22b8-4661-8e1f-5c339cbe1ace" providerId="ADAL" clId="{E5EC78E0-CE55-47B2-9F74-F477B84CCFD2}" dt="2026-08-27T14:00:30.383" v="6" actId="47"/>
        <pc:sldMkLst>
          <pc:docMk/>
          <pc:sldMk cId="1540534722" sldId="260"/>
        </pc:sldMkLst>
      </pc:sldChg>
      <pc:sldChg chg="modSp add mod">
        <pc:chgData name="Megan Shaw" userId="d58ef987-22b8-4661-8e1f-5c339cbe1ace" providerId="ADAL" clId="{E5EC78E0-CE55-47B2-9F74-F477B84CCFD2}" dt="2026-08-27T14:28:22.991" v="526" actId="20577"/>
        <pc:sldMkLst>
          <pc:docMk/>
          <pc:sldMk cId="4285554416" sldId="260"/>
        </pc:sldMkLst>
        <pc:graphicFrameChg chg="mod modGraphic">
          <ac:chgData name="Megan Shaw" userId="d58ef987-22b8-4661-8e1f-5c339cbe1ace" providerId="ADAL" clId="{E5EC78E0-CE55-47B2-9F74-F477B84CCFD2}" dt="2026-08-27T14:28:22.991" v="526" actId="20577"/>
          <ac:graphicFrameMkLst>
            <pc:docMk/>
            <pc:sldMk cId="4285554416" sldId="260"/>
            <ac:graphicFrameMk id="34" creationId="{C114D28C-4AC1-B5B0-3B64-303B44671CA3}"/>
          </ac:graphicFrameMkLst>
        </pc:graphicFrameChg>
      </pc:sldChg>
      <pc:sldChg chg="del">
        <pc:chgData name="Megan Shaw" userId="d58ef987-22b8-4661-8e1f-5c339cbe1ace" providerId="ADAL" clId="{E5EC78E0-CE55-47B2-9F74-F477B84CCFD2}" dt="2026-08-27T14:00:30.179" v="5" actId="47"/>
        <pc:sldMkLst>
          <pc:docMk/>
          <pc:sldMk cId="667508605" sldId="261"/>
        </pc:sldMkLst>
      </pc:sldChg>
      <pc:sldChg chg="modSp add mod">
        <pc:chgData name="Megan Shaw" userId="d58ef987-22b8-4661-8e1f-5c339cbe1ace" providerId="ADAL" clId="{E5EC78E0-CE55-47B2-9F74-F477B84CCFD2}" dt="2026-08-27T14:28:16.455" v="522" actId="20577"/>
        <pc:sldMkLst>
          <pc:docMk/>
          <pc:sldMk cId="1919314899" sldId="261"/>
        </pc:sldMkLst>
        <pc:graphicFrameChg chg="modGraphic">
          <ac:chgData name="Megan Shaw" userId="d58ef987-22b8-4661-8e1f-5c339cbe1ace" providerId="ADAL" clId="{E5EC78E0-CE55-47B2-9F74-F477B84CCFD2}" dt="2026-08-27T14:28:16.455" v="522" actId="20577"/>
          <ac:graphicFrameMkLst>
            <pc:docMk/>
            <pc:sldMk cId="1919314899" sldId="261"/>
            <ac:graphicFrameMk id="34" creationId="{714E8E9E-C2DC-942F-BB3C-15B130B2D459}"/>
          </ac:graphicFrameMkLst>
        </pc:graphicFrameChg>
      </pc:sldChg>
      <pc:sldChg chg="modSp add mod">
        <pc:chgData name="Megan Shaw" userId="d58ef987-22b8-4661-8e1f-5c339cbe1ace" providerId="ADAL" clId="{E5EC78E0-CE55-47B2-9F74-F477B84CCFD2}" dt="2026-08-27T14:28:11.134" v="518" actId="20577"/>
        <pc:sldMkLst>
          <pc:docMk/>
          <pc:sldMk cId="421483319" sldId="262"/>
        </pc:sldMkLst>
        <pc:graphicFrameChg chg="modGraphic">
          <ac:chgData name="Megan Shaw" userId="d58ef987-22b8-4661-8e1f-5c339cbe1ace" providerId="ADAL" clId="{E5EC78E0-CE55-47B2-9F74-F477B84CCFD2}" dt="2026-08-27T14:28:11.134" v="518" actId="20577"/>
          <ac:graphicFrameMkLst>
            <pc:docMk/>
            <pc:sldMk cId="421483319" sldId="262"/>
            <ac:graphicFrameMk id="34" creationId="{C04D1AE2-5E9A-D079-9FA9-F0E17EBA5706}"/>
          </ac:graphicFrameMkLst>
        </pc:graphicFrameChg>
      </pc:sldChg>
      <pc:sldChg chg="del">
        <pc:chgData name="Megan Shaw" userId="d58ef987-22b8-4661-8e1f-5c339cbe1ace" providerId="ADAL" clId="{E5EC78E0-CE55-47B2-9F74-F477B84CCFD2}" dt="2026-08-27T14:00:30.013" v="4" actId="47"/>
        <pc:sldMkLst>
          <pc:docMk/>
          <pc:sldMk cId="1160499892" sldId="262"/>
        </pc:sldMkLst>
      </pc:sldChg>
      <pc:sldChg chg="del">
        <pc:chgData name="Megan Shaw" userId="d58ef987-22b8-4661-8e1f-5c339cbe1ace" providerId="ADAL" clId="{E5EC78E0-CE55-47B2-9F74-F477B84CCFD2}" dt="2026-08-27T14:00:29.789" v="3" actId="47"/>
        <pc:sldMkLst>
          <pc:docMk/>
          <pc:sldMk cId="1990803646" sldId="263"/>
        </pc:sldMkLst>
      </pc:sldChg>
      <pc:sldChg chg="modSp add mod">
        <pc:chgData name="Megan Shaw" userId="d58ef987-22b8-4661-8e1f-5c339cbe1ace" providerId="ADAL" clId="{E5EC78E0-CE55-47B2-9F74-F477B84CCFD2}" dt="2026-08-27T14:36:31.577" v="613" actId="20577"/>
        <pc:sldMkLst>
          <pc:docMk/>
          <pc:sldMk cId="3662142872" sldId="263"/>
        </pc:sldMkLst>
        <pc:graphicFrameChg chg="mod modGraphic">
          <ac:chgData name="Megan Shaw" userId="d58ef987-22b8-4661-8e1f-5c339cbe1ace" providerId="ADAL" clId="{E5EC78E0-CE55-47B2-9F74-F477B84CCFD2}" dt="2026-08-27T14:36:31.577" v="613" actId="20577"/>
          <ac:graphicFrameMkLst>
            <pc:docMk/>
            <pc:sldMk cId="3662142872" sldId="263"/>
            <ac:graphicFrameMk id="34" creationId="{71C17F47-5842-42BC-7030-F76031C30A99}"/>
          </ac:graphicFrameMkLst>
        </pc:graphicFrameChg>
      </pc:sldChg>
      <pc:sldChg chg="del">
        <pc:chgData name="Megan Shaw" userId="d58ef987-22b8-4661-8e1f-5c339cbe1ace" providerId="ADAL" clId="{E5EC78E0-CE55-47B2-9F74-F477B84CCFD2}" dt="2026-08-27T14:00:29.551" v="2" actId="47"/>
        <pc:sldMkLst>
          <pc:docMk/>
          <pc:sldMk cId="857897595" sldId="264"/>
        </pc:sldMkLst>
      </pc:sldChg>
      <pc:sldChg chg="modSp add mod">
        <pc:chgData name="Megan Shaw" userId="d58ef987-22b8-4661-8e1f-5c339cbe1ace" providerId="ADAL" clId="{E5EC78E0-CE55-47B2-9F74-F477B84CCFD2}" dt="2026-08-27T14:36:50.810" v="614" actId="20577"/>
        <pc:sldMkLst>
          <pc:docMk/>
          <pc:sldMk cId="1866192189" sldId="264"/>
        </pc:sldMkLst>
        <pc:graphicFrameChg chg="modGraphic">
          <ac:chgData name="Megan Shaw" userId="d58ef987-22b8-4661-8e1f-5c339cbe1ace" providerId="ADAL" clId="{E5EC78E0-CE55-47B2-9F74-F477B84CCFD2}" dt="2026-08-27T14:36:50.810" v="614" actId="20577"/>
          <ac:graphicFrameMkLst>
            <pc:docMk/>
            <pc:sldMk cId="1866192189" sldId="264"/>
            <ac:graphicFrameMk id="34" creationId="{7B971075-126B-F302-A7AB-FC7D3E9C68B6}"/>
          </ac:graphicFrameMkLst>
        </pc:graphicFrameChg>
      </pc:sldChg>
      <pc:sldChg chg="modSp add mod">
        <pc:chgData name="Megan Shaw" userId="d58ef987-22b8-4661-8e1f-5c339cbe1ace" providerId="ADAL" clId="{E5EC78E0-CE55-47B2-9F74-F477B84CCFD2}" dt="2026-08-27T14:35:41.190" v="605" actId="20577"/>
        <pc:sldMkLst>
          <pc:docMk/>
          <pc:sldMk cId="203607405" sldId="265"/>
        </pc:sldMkLst>
        <pc:graphicFrameChg chg="modGraphic">
          <ac:chgData name="Megan Shaw" userId="d58ef987-22b8-4661-8e1f-5c339cbe1ace" providerId="ADAL" clId="{E5EC78E0-CE55-47B2-9F74-F477B84CCFD2}" dt="2026-08-27T14:35:41.190" v="605" actId="20577"/>
          <ac:graphicFrameMkLst>
            <pc:docMk/>
            <pc:sldMk cId="203607405" sldId="265"/>
            <ac:graphicFrameMk id="34" creationId="{5B8D2963-F915-B2F1-EA6E-5B9E287BDB15}"/>
          </ac:graphicFrameMkLst>
        </pc:graphicFrameChg>
      </pc:sldChg>
      <pc:sldChg chg="del">
        <pc:chgData name="Megan Shaw" userId="d58ef987-22b8-4661-8e1f-5c339cbe1ace" providerId="ADAL" clId="{E5EC78E0-CE55-47B2-9F74-F477B84CCFD2}" dt="2026-08-27T14:00:29.340" v="1" actId="47"/>
        <pc:sldMkLst>
          <pc:docMk/>
          <pc:sldMk cId="4027433428" sldId="265"/>
        </pc:sldMkLst>
      </pc:sldChg>
      <pc:sldChg chg="del">
        <pc:chgData name="Megan Shaw" userId="d58ef987-22b8-4661-8e1f-5c339cbe1ace" providerId="ADAL" clId="{E5EC78E0-CE55-47B2-9F74-F477B84CCFD2}" dt="2026-08-27T14:00:28.891" v="0" actId="47"/>
        <pc:sldMkLst>
          <pc:docMk/>
          <pc:sldMk cId="347679379" sldId="26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82FB0A-D716-4419-8A41-52C81053190F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2D849F-2B89-49F2-AA8C-A8F4EE6147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092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2639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ED942B-71E7-2C9D-4A2E-BC31E56F84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9A30A6-3D96-410C-F844-F04F6C680C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E814913-459D-5C84-4D75-5B59B49B3E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7955A0-FDF5-94C2-DB17-F624D14B25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2425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6B828D-8D4E-089C-DEEC-7FD9058C2F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31E135-1326-0881-01D9-7C7A64B87B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A138E27-FBC9-0739-4460-35DA346D75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3C1449-889C-F5D9-FEF3-883026623E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66146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0487A6-70F5-73F7-8D0D-31290B07E1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D4EE3C-36B4-D44F-56CF-18B3C0E20E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DAA997-3825-5AEE-19FF-C697BC9552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62F4F1-0896-DBA7-EBB7-234A27B1A5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426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DFC5DB-56D2-331F-626A-298650D4E2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3C373E-7EBB-FCF5-02FD-C3D2FADFA0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8216A6-A3FD-E720-60C2-3926FFE026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64B821-2DBF-06DD-DB2F-F7951843E1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9710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279773-EB49-F902-23BB-C5DC88B283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D97B82-7860-269B-90C7-6F8D389383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7CFBBE-6D16-00E3-E324-1BE1197FB9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635476-A82D-2F4E-0196-7B609F0FE9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0961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BF189B-16EA-1FC9-E3B3-A0F46B8E23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080A4E-144E-E4DC-A6E4-066468CDA2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5B30B3-9AE8-D84E-6A2A-206FCA19AB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EAD840-1064-C927-5F74-F226ED6672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5229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085745-FDF1-217F-8BF4-06CC525591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1A3F65-AF86-D5CA-AFF8-AF9E12AEC9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478AB4C-A708-5E1D-9018-5532C2FBF9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71AEDD-A180-4633-D612-A3D223718A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2238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210B18-C325-3500-4324-3FB2193C2F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309C4E4-5573-02B2-70EC-8166D21DA4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57B8BD-FD93-C17E-AE15-C9BC80FC46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290543-8FBF-67E3-8005-C1D56F6E74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882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B4CD0F-E096-A1F2-D792-575DBFE930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5A14CD-081C-EAD2-7D7E-70CFFC8C80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11B23CE-C2E0-E564-C8D2-A0FFD8EFDB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F988D5-3D82-B86F-439A-2A6A995AE2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9086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13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260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801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959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74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238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523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515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24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740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046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211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D2D772F4-E520-1A3D-CCBB-F089C1717B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52E2B36D-A6EE-3EBF-8383-3FFF756ACD2C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4 -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7A359D3-63E8-17AC-22AC-6C2F86624BA7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196E0E15-4907-F33B-0B94-D20D479BD4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1540211"/>
              </p:ext>
            </p:extLst>
          </p:nvPr>
        </p:nvGraphicFramePr>
        <p:xfrm>
          <a:off x="500062" y="1352961"/>
          <a:ext cx="7543800" cy="545379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23495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51814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Autumn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have children’s lives changed? 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Cause and consequence 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that the Tudor period is the name of the period from 1485-1603 as this was when the Tudor family were the ruling family in England.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the Victorian period is the period 1833-1901 and roughly coincides with the years that Queen Victoria ruled.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the actions of people can be the cause of change (</a:t>
                      </a:r>
                      <a:r>
                        <a:rPr lang="en-GB" sz="12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eg.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Lord Shaftesbury).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advancements in science and technology can be the cause of change.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‘historically significant’ events are those which changed many people’s lives and had an impact for many years to come.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we can make inferences and deductions using images from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assumptions made by historians can change in the light of new evidence.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that society was organised in different ways in different cultures and times and consisted of different groups with different roles and lifestyles.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education existed in some cultures, times and groups.</a:t>
                      </a:r>
                    </a:p>
                    <a:p>
                      <a:pPr lvl="0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Understanding that history is divided into periods of history e.g. ancient times, middle ages and modern.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dates to work out the interval between periods of time and the duration of historical events or periods.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Sequencing eight to ten artefacts, historical pictures or events.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Beginning to develop a chronologically secure knowledge of local, British and world history across the periods studied.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Placing the time studied on a timeline.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dates and terms related to the unit and passing of time e.g. millennium, continuity and ancient.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Noticing connections over a period of time.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a simple individual timeline.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reasons for change and reasons for continuities.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71EE266B-BCD3-2E66-ACDF-A561FDCB4A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B0FB11A7-4C95-32B6-609F-6C277C6B44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579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DCEFA0-97B9-2F23-4527-D94583BD8D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6ED532FA-E85F-DAE4-8404-4DFCCA2399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63ADA66D-39CD-2AA5-3EE4-CDB1EBC1EF63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4 -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42B9215-A955-65F4-5636-A66DDAF2C70E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2996D32E-3394-C5B8-69C4-12841B63C0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7507528"/>
              </p:ext>
            </p:extLst>
          </p:nvPr>
        </p:nvGraphicFramePr>
        <p:xfrm>
          <a:off x="500062" y="1352961"/>
          <a:ext cx="7543800" cy="5357653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274796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300513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Autumn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have children’s lives changed? 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Cause and consequence 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Identifying what the situation was like before the change occurred.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Comparing different periods of history and identifying changes and continuity.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Describing the changes and continuity between different periods of history.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the consequences of events and the actions of people.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reasons for historical events, situations and changes.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similarities and differences between periods of history.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Explaining similarities and differences between daily lives of people in the past and today.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Recalling some important people and events.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who is important in historical sources and accounts.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  a range of sources to find out about a period.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evidence to build up a picture of a past event.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FD7158F3-0A9B-3576-87E3-B1FF1076EA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9A2E59B4-B9E4-5BF0-7B45-B3161E23B3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8496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F82931-84D9-F2B7-CA1A-E7234D38A3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5AE328F9-87F9-AB98-311B-9DB9E9ED7A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77C81E9D-9AB6-AC62-C711-90D2C65CEDB4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4 -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2ADE22E-5C22-4392-DF1A-0B6AEF571F45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F2D7ED1B-3C79-277C-E06D-57D0B05710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191019"/>
              </p:ext>
            </p:extLst>
          </p:nvPr>
        </p:nvGraphicFramePr>
        <p:xfrm>
          <a:off x="500062" y="1352961"/>
          <a:ext cx="7543800" cy="5357653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270986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304323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Autumn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have children’s lives changed? 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Cause and consequence 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Observing the small details when using artefacts and pictures.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sources which are influenced by the personal beliefs of the author.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and giving reasons for different ways in which the past is represented.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the differences between different sources and giving reasons for the ways in which the past is represented.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Evaluating the usefulness of different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Understanding how historical enquiry questions are structured.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Creating historically-valid questions across a range of time periods, cultures and groups of people.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Asking questions about the main features of everyday life in periods studied, e.g. how did people live.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Creating questions for different types of historical enquiry.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Asking questions about the bias of historical evidence.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a range of sources to construct knowledge of the past.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4096B1A4-3B02-79E5-81E8-A77703FC49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AC7DD7F9-0109-E240-D8BC-343DC69E26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2985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1E5739-F582-3559-564E-869D1A8305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36B6B77E-C5A1-33D8-DD4C-59CE94BC28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FDACA9CA-49B6-A808-3B0D-7C5335AF50C9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4 -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29A441B-22BF-0093-8111-07402B1612F3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E82987A6-2293-58EE-80AB-8E3EC40BE9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8796541"/>
              </p:ext>
            </p:extLst>
          </p:nvPr>
        </p:nvGraphicFramePr>
        <p:xfrm>
          <a:off x="500062" y="1352961"/>
          <a:ext cx="7543800" cy="548300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2357439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3395662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Autumn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have children’s lives changed? 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Cause and consequence 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Defining the terms ‘source’ and ‘evidence’.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Extracting the appropriate information from a historical source.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Selecting and recording relevant information from a range of sources to answer a question.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primary and secondary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the bias of a source.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Comparing and contrasting different historical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Understanding  and making  deductions from documentary as well as concrete evidence e.g. pictures and artefacts.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links and connections across a period of time, cultures or groups.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Asking the question “How do we know?”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Recognising similarities and differences between past events and today.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Communicating knowledge and understanding through discussion, debates, drama, art and writing.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Constructing answers using evidence to substantiate findings.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Creating a structured response or narrative to answer a historical enquiry.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Describing past events orally or in writing, recognising similarities and differences with today.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3ED0EE98-9868-496F-E672-85162074CB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542EB603-EB80-8FD7-A256-F2DC75B976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0672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3A3BC4-B87C-9784-6F65-C173BCD945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11AB6C16-60F0-901F-8443-0940C5CA04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FCC79A7D-331F-2624-7169-FEBE5FA428E1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4 -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DCBDB46-F4E1-55B0-8742-124442B3BDA0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C114D28C-4AC1-B5B0-3B64-303B44671C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8128677"/>
              </p:ext>
            </p:extLst>
          </p:nvPr>
        </p:nvGraphicFramePr>
        <p:xfrm>
          <a:off x="500062" y="1352961"/>
          <a:ext cx="7543800" cy="548300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261461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313848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Spring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BH: What changed Britain after the Anglo-Saxon invasion?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Cause and consequence 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that significant archaeological findings are those which change how we see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‘historically significant’ events are those which changed many people’s lives and had an impact for many years to come.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that we can make inferences and deductions using images from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the development of groups, kingdom and monarchy in Britain.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who became the first ruler of the whole of England.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that societal hierarchies and structures existed including aristocracy and peasantry.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there were different reasons for invading Britain.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that there are varied reasons for coming to Britain.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Sequencing events on a timeline, referring to times studied in KS1 to see where these fit in.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Understanding that history is divided into periods of history e.g. ancient times, middle ages and modern.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dates to work out the interval between periods of time and the duration of historical events or periods.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BC/AD/Century.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Beginning to develop a chronologically secure knowledge of local, British and world history across the periods studied.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Placing the time studied on a timeline.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dates and terms related to the unit and passing of time e.g. millennium, continuity and ancient.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Noticing connections over a period of time.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a simple individual timeline.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reasons for change and reasons for continuities.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what the situation was like before the change occurred.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Comparing different periods of history and identifying changes and continuity.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Describing the changes and continuity between different periods of history.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1763EB85-8C73-D43B-26C9-B2002EBFE6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8364194F-7C43-1F9A-0E17-6C1836D4A8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5544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C7161D-95D4-FFBC-458D-FD84C31268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D6ABFBE0-F613-7BCF-56EA-B74F88900E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3BE2254D-A3F8-22E1-2BEB-7AD5B85CB9F2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4 -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14A68E3-EA8D-BE8B-2253-2BA08A0615BA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714E8E9E-C2DC-942F-BB3C-15B130B2D4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2253321"/>
              </p:ext>
            </p:extLst>
          </p:nvPr>
        </p:nvGraphicFramePr>
        <p:xfrm>
          <a:off x="500062" y="1352961"/>
          <a:ext cx="7543800" cy="530012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261461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313848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Spring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BH: What changed Britain after the Anglo-Saxon invasion?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Cause and consequence 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that there are different reasons for migration.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settlement created tensions and problems.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the impact of settlers on the existing population.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the earliest settlements in Britain.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settlements changed over time.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how invaders and settlers influence the culture of the existing population.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that society was organised in different ways in different cultures and times and consisted of different groups with different roles and lifestyles.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communities traded with each other and over the English Channel in the Prehistoric Period.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that there are different beliefs in different cultures, times and groups.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  the links between different societies.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the consequences of events and the actions of people.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reasons for historical events, situations and changes.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Recalling some important people and events.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who is important in historical sources and accounts.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  a range of sources to find out about a period.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evidence to build up a picture of a past event.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Observing the small details when using artefacts and pictures.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and giving reasons for different ways in which the past is represented.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Exploring different representations from the period e.g. archaeological evidence, museum evidence, cartoons and books.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Evaluating the usefulness of different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Understanding how historical enquiry questions are structured.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0183A877-9C39-9F3A-F859-BFA2E800F0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CAD8695E-3502-ECE9-B7F7-9F1CDD6E8A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3148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97C886-55BD-923A-D010-4F93B0C9A1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BC9A9394-676B-1987-EAD3-62BB80FCBC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309B98F9-3A9C-3DCF-A4AE-EFAEE92A5417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4 -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910570B-1CCD-0FFF-13F4-20EC25623A06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C04D1AE2-5E9A-D079-9FA9-F0E17EBA57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3051265"/>
              </p:ext>
            </p:extLst>
          </p:nvPr>
        </p:nvGraphicFramePr>
        <p:xfrm>
          <a:off x="500062" y="1352961"/>
          <a:ext cx="7543800" cy="528488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261461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313848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Spring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BH: What changed Britain after the Anglo-Saxon invasion?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Cause and consequence 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about paganism and the introduction of Christianity in Britain.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how Christianity spread.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compare the beliefs in different cultures, times and groups.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the legacy and contribution of the Anglo-Saxons and Vikings to life today in Britain.</a:t>
                      </a:r>
                    </a:p>
                    <a:p>
                      <a:pPr lvl="0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Creating historically-valid questions across a range of time periods, cultures and groups of people.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Asking questions about the main features of everyday life in periods studied, e.g. how did people live.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Asking questions about the bias of historical evidence.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a range of sources to construct knowledge of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Extracting the appropriate information from a historical source.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primary and secondary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the bias of a source.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Comparing and contrasting different historical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Understanding that there are different ways to interpret evidence.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Understanding and making deductions from documentary as well as concrete evidence e.g. pictures and artefacts.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links and connections across a period of time, cultures or groups.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Asking the question “How do we know?”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12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128925CF-887D-0228-BC37-BFE11CB802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D34EEEF7-7FB3-AB24-3CBE-852F39A80B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833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0F5F72-C3B0-AC23-4F82-7ED81E636F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2798E1C0-C40A-F9E5-88F3-6C4D1914FD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61406AA4-FB60-2BBB-13E9-E8A781E7C9BA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4 -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9F4CC87-6D88-94B8-07E9-EB20EDB55A53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71C17F47-5842-42BC-7030-F76031C30A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3421938"/>
              </p:ext>
            </p:extLst>
          </p:nvPr>
        </p:nvGraphicFramePr>
        <p:xfrm>
          <a:off x="500062" y="1352961"/>
          <a:ext cx="7543800" cy="548300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261461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313848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Summer </a:t>
                      </a:r>
                    </a:p>
                    <a:p>
                      <a:pPr algn="ctr"/>
                      <a:endParaRPr lang="en-GB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did the achievements of the Ancient Maya impact their society and beyond?</a:t>
                      </a:r>
                    </a:p>
                    <a:p>
                      <a:pPr algn="ctr"/>
                      <a:endParaRPr lang="en-GB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Cause and consequence 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 </a:t>
                      </a:r>
                      <a:endParaRPr lang="en-GB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History is divided into periods of history, e.g. ancient times, Middle Ages and modern.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 chronologically secure knowledge of local, British and world history across the periods studied.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Change can be brought about by advancements in materials.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Change can be brought about by advancements in trade.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Advancements in science and technology can be the cause of change.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Significant archaeological findings are those which change how we see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‘Historically significant’ events are those which changed many people’s lives and had an impact for many years to come.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Archaeological evidence can be used to find out about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We can make inferences and deductions using images from the past.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BC/AD/Century.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Placing the time studied on a timeline.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dates and terms related to the unit and passing of time, e.g. millennium, continuity and ancient.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Noticing connections over a period of time.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what the situation was like before the change occurred.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Comparing different periods of history and identifying changes and continuity.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Describing the changes and continuity between different periods of history.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the links between different societies.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the consequences of events and the actions of people.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reasons for historical events, situations and changes.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a range of sources to find out about a period.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evidence to build up a picture of a past event.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Observing the small details when using artefacts and pictures.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and giving reasons for different ways in which the past is represented.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9566DB3B-23D0-C098-F686-CC1C5BD6A4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E87C2E0C-A301-02E5-30E7-CC0944F34D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1428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E365E1-35B0-2991-5034-42F44898B3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31C45723-46C4-9793-C7A6-DEFAD05B4C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48AD3158-7B6E-DA2E-403D-7D38EB50E98C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4 -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83D1F8D-E040-FE07-9A38-E4220D63935D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7B971075-126B-F302-A7AB-FC7D3E9C68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2159900"/>
              </p:ext>
            </p:extLst>
          </p:nvPr>
        </p:nvGraphicFramePr>
        <p:xfrm>
          <a:off x="500062" y="1352961"/>
          <a:ext cx="7543800" cy="548300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261461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313848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Summer </a:t>
                      </a: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did the achievements of the Ancient Maya impact their society and beyond?</a:t>
                      </a:r>
                    </a:p>
                    <a:p>
                      <a:pPr algn="ctr"/>
                      <a:endParaRPr lang="en-GB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Cause and consequence 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 </a:t>
                      </a:r>
                      <a:endParaRPr lang="en-GB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Archaeological evidence has limitations: it does not give all the answers or tell us about the emotions of people from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Assumptions made by historians can change in the light of new evidence.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Some important people and events.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Settlements changed over time.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Society was organised in different ways in different cultures and times and consisted of different groups with different roles and lifestyles.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Education existed in some cultures, times and groups.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Trade began as the exchange of goods.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There are different beliefs in different cultures, times and groups.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The achievements of ancient civilisations contributed to the development of technology, culture and science.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Exploring different representations from the period, e.g. archaeological evidence, museum evidence, cartoons and books.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Asking questions about the main features of everyday life in periods studied (e.g. how did people live?).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a range of sources to construct knowledge of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Extracting the appropriate information from a historical source.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Selecting and recording relevant information from a range of sources to answer a question.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Understanding that there are different ways to interpret evidence.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Interpreting evidence in different ways.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Understanding and making deductions from documentary as well as concrete evidence, e.g. pictures and artefacts.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links and connections across a period of time, cultures or groups.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Asking the question, ‘How do we know?’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Understanding that there may be multiple conclusions to a historical enquiry question.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Reaching conclusions that are substantiated by historical evidence.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4D747A29-2794-793C-0470-08B1097E96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FE929AC1-FD52-7864-DAF3-A65315520E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1921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9D1173-9E21-C525-C7AE-188A8C31A4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D51A1688-99C4-3FC7-46CD-117D6E18E9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E4592532-C509-CEF2-FFB9-ABC12221CE3D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4 -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DCBCEF7-928A-9D0A-4C42-8520CE08AF68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5B8D2963-F915-B2F1-EA6E-5B9E287BDB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6690751"/>
              </p:ext>
            </p:extLst>
          </p:nvPr>
        </p:nvGraphicFramePr>
        <p:xfrm>
          <a:off x="500062" y="1352961"/>
          <a:ext cx="7543800" cy="530012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261461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313848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Summer </a:t>
                      </a: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did the achievements of the Ancient Maya impact their society and beyond?</a:t>
                      </a:r>
                    </a:p>
                    <a:p>
                      <a:pPr algn="ctr"/>
                      <a:endParaRPr lang="en-GB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Cause and consequence 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 </a:t>
                      </a:r>
                      <a:endParaRPr lang="en-GB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 Recognising similarities and differences between past events and today.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Communicating knowledge and understanding through discussion, debates, drama, art and writing.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Constructing answers using evidence to substantiate findings.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weaknesses in historical accounts and arguments.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Creating a structured response or narrative to answer a historical enquiry.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Describing past events orally or in writing, recognising similarities and differences with today.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Comparing the beliefs of different cultures, times and groups.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12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6F906A4B-6F8C-5F97-AF81-9BF5DDF55F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DE5EEF70-1E98-1CB3-1ABC-BDC62A1338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07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10784</TotalTime>
  <Words>2708</Words>
  <Application>Microsoft Office PowerPoint</Application>
  <PresentationFormat>On-screen Show (4:3)</PresentationFormat>
  <Paragraphs>346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Hawa Vasyat</dc:creator>
  <cp:lastModifiedBy>Megan Shaw</cp:lastModifiedBy>
  <cp:revision>46</cp:revision>
  <dcterms:created xsi:type="dcterms:W3CDTF">2026-02-24T09:01:14Z</dcterms:created>
  <dcterms:modified xsi:type="dcterms:W3CDTF">2026-08-27T14:37:00Z</dcterms:modified>
</cp:coreProperties>
</file>