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8FD678EF-9959-4F99-BDBC-A20DD67D415D}">
          <p14:sldIdLst>
            <p14:sldId id="256"/>
            <p14:sldId id="257"/>
            <p14:sldId id="258"/>
            <p14:sldId id="259"/>
            <p14:sldId id="260"/>
            <p14:sldId id="261"/>
            <p14:sldId id="262"/>
            <p14:sldId id="263"/>
            <p14:sldId id="264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5666C6D-CEEF-4102-B873-8E7AA2A54133}" v="9" dt="2026-08-27T15:50:18.64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421" autoAdjust="0"/>
  </p:normalViewPr>
  <p:slideViewPr>
    <p:cSldViewPr snapToGrid="0">
      <p:cViewPr varScale="1">
        <p:scale>
          <a:sx n="76" d="100"/>
          <a:sy n="76" d="100"/>
        </p:scale>
        <p:origin x="164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egan Shaw" userId="d58ef987-22b8-4661-8e1f-5c339cbe1ace" providerId="ADAL" clId="{E5EC78E0-CE55-47B2-9F74-F477B84CCFD2}"/>
    <pc:docChg chg="undo custSel addSld delSld modSld modSection">
      <pc:chgData name="Megan Shaw" userId="d58ef987-22b8-4661-8e1f-5c339cbe1ace" providerId="ADAL" clId="{E5EC78E0-CE55-47B2-9F74-F477B84CCFD2}" dt="2026-08-27T16:02:54.625" v="667" actId="20577"/>
      <pc:docMkLst>
        <pc:docMk/>
      </pc:docMkLst>
      <pc:sldChg chg="modSp mod">
        <pc:chgData name="Megan Shaw" userId="d58ef987-22b8-4661-8e1f-5c339cbe1ace" providerId="ADAL" clId="{E5EC78E0-CE55-47B2-9F74-F477B84CCFD2}" dt="2026-08-27T16:02:54.625" v="667" actId="20577"/>
        <pc:sldMkLst>
          <pc:docMk/>
          <pc:sldMk cId="2144579439" sldId="256"/>
        </pc:sldMkLst>
        <pc:spChg chg="mod">
          <ac:chgData name="Megan Shaw" userId="d58ef987-22b8-4661-8e1f-5c339cbe1ace" providerId="ADAL" clId="{E5EC78E0-CE55-47B2-9F74-F477B84CCFD2}" dt="2026-08-27T14:39:05.991" v="12" actId="20577"/>
          <ac:spMkLst>
            <pc:docMk/>
            <pc:sldMk cId="2144579439" sldId="256"/>
            <ac:spMk id="26" creationId="{52E2B36D-A6EE-3EBF-8383-3FFF756ACD2C}"/>
          </ac:spMkLst>
        </pc:spChg>
        <pc:graphicFrameChg chg="mod modGraphic">
          <ac:chgData name="Megan Shaw" userId="d58ef987-22b8-4661-8e1f-5c339cbe1ace" providerId="ADAL" clId="{E5EC78E0-CE55-47B2-9F74-F477B84CCFD2}" dt="2026-08-27T16:02:54.625" v="667" actId="20577"/>
          <ac:graphicFrameMkLst>
            <pc:docMk/>
            <pc:sldMk cId="2144579439" sldId="256"/>
            <ac:graphicFrameMk id="34" creationId="{196E0E15-4907-F33B-0B94-D20D479BD463}"/>
          </ac:graphicFrameMkLst>
        </pc:graphicFrameChg>
      </pc:sldChg>
      <pc:sldChg chg="del">
        <pc:chgData name="Megan Shaw" userId="d58ef987-22b8-4661-8e1f-5c339cbe1ace" providerId="ADAL" clId="{E5EC78E0-CE55-47B2-9F74-F477B84CCFD2}" dt="2026-08-27T14:38:52.059" v="8" actId="47"/>
        <pc:sldMkLst>
          <pc:docMk/>
          <pc:sldMk cId="2372849646" sldId="257"/>
        </pc:sldMkLst>
      </pc:sldChg>
      <pc:sldChg chg="modSp add mod">
        <pc:chgData name="Megan Shaw" userId="d58ef987-22b8-4661-8e1f-5c339cbe1ace" providerId="ADAL" clId="{E5EC78E0-CE55-47B2-9F74-F477B84CCFD2}" dt="2026-08-27T14:51:24.403" v="208" actId="20577"/>
        <pc:sldMkLst>
          <pc:docMk/>
          <pc:sldMk cId="3285045668" sldId="257"/>
        </pc:sldMkLst>
        <pc:graphicFrameChg chg="modGraphic">
          <ac:chgData name="Megan Shaw" userId="d58ef987-22b8-4661-8e1f-5c339cbe1ace" providerId="ADAL" clId="{E5EC78E0-CE55-47B2-9F74-F477B84CCFD2}" dt="2026-08-27T14:51:24.403" v="208" actId="20577"/>
          <ac:graphicFrameMkLst>
            <pc:docMk/>
            <pc:sldMk cId="3285045668" sldId="257"/>
            <ac:graphicFrameMk id="34" creationId="{4E7517B2-5651-09FE-7EBC-D21A2FF609D8}"/>
          </ac:graphicFrameMkLst>
        </pc:graphicFrameChg>
      </pc:sldChg>
      <pc:sldChg chg="modSp add mod">
        <pc:chgData name="Megan Shaw" userId="d58ef987-22b8-4661-8e1f-5c339cbe1ace" providerId="ADAL" clId="{E5EC78E0-CE55-47B2-9F74-F477B84CCFD2}" dt="2026-08-27T14:51:06.798" v="203" actId="20577"/>
        <pc:sldMkLst>
          <pc:docMk/>
          <pc:sldMk cId="2602237992" sldId="258"/>
        </pc:sldMkLst>
        <pc:graphicFrameChg chg="modGraphic">
          <ac:chgData name="Megan Shaw" userId="d58ef987-22b8-4661-8e1f-5c339cbe1ace" providerId="ADAL" clId="{E5EC78E0-CE55-47B2-9F74-F477B84CCFD2}" dt="2026-08-27T14:51:06.798" v="203" actId="20577"/>
          <ac:graphicFrameMkLst>
            <pc:docMk/>
            <pc:sldMk cId="2602237992" sldId="258"/>
            <ac:graphicFrameMk id="34" creationId="{7A1C46D7-F1EF-C5BC-7067-BAC4ADC8E6F3}"/>
          </ac:graphicFrameMkLst>
        </pc:graphicFrameChg>
      </pc:sldChg>
      <pc:sldChg chg="del">
        <pc:chgData name="Megan Shaw" userId="d58ef987-22b8-4661-8e1f-5c339cbe1ace" providerId="ADAL" clId="{E5EC78E0-CE55-47B2-9F74-F477B84CCFD2}" dt="2026-08-27T14:38:50.462" v="7" actId="47"/>
        <pc:sldMkLst>
          <pc:docMk/>
          <pc:sldMk cId="3432298538" sldId="258"/>
        </pc:sldMkLst>
      </pc:sldChg>
      <pc:sldChg chg="modSp add mod">
        <pc:chgData name="Megan Shaw" userId="d58ef987-22b8-4661-8e1f-5c339cbe1ace" providerId="ADAL" clId="{E5EC78E0-CE55-47B2-9F74-F477B84CCFD2}" dt="2026-08-27T14:51:01.456" v="202" actId="20577"/>
        <pc:sldMkLst>
          <pc:docMk/>
          <pc:sldMk cId="2440898977" sldId="259"/>
        </pc:sldMkLst>
        <pc:graphicFrameChg chg="modGraphic">
          <ac:chgData name="Megan Shaw" userId="d58ef987-22b8-4661-8e1f-5c339cbe1ace" providerId="ADAL" clId="{E5EC78E0-CE55-47B2-9F74-F477B84CCFD2}" dt="2026-08-27T14:51:01.456" v="202" actId="20577"/>
          <ac:graphicFrameMkLst>
            <pc:docMk/>
            <pc:sldMk cId="2440898977" sldId="259"/>
            <ac:graphicFrameMk id="34" creationId="{95273F3E-7B2F-E191-5E90-940E2003062D}"/>
          </ac:graphicFrameMkLst>
        </pc:graphicFrameChg>
      </pc:sldChg>
      <pc:sldChg chg="del">
        <pc:chgData name="Megan Shaw" userId="d58ef987-22b8-4661-8e1f-5c339cbe1ace" providerId="ADAL" clId="{E5EC78E0-CE55-47B2-9F74-F477B84CCFD2}" dt="2026-08-27T14:38:48.852" v="6" actId="47"/>
        <pc:sldMkLst>
          <pc:docMk/>
          <pc:sldMk cId="2564067283" sldId="259"/>
        </pc:sldMkLst>
      </pc:sldChg>
      <pc:sldChg chg="modSp add mod">
        <pc:chgData name="Megan Shaw" userId="d58ef987-22b8-4661-8e1f-5c339cbe1ace" providerId="ADAL" clId="{E5EC78E0-CE55-47B2-9F74-F477B84CCFD2}" dt="2026-08-27T15:22:05.133" v="409" actId="12"/>
        <pc:sldMkLst>
          <pc:docMk/>
          <pc:sldMk cId="273392162" sldId="260"/>
        </pc:sldMkLst>
        <pc:graphicFrameChg chg="mod modGraphic">
          <ac:chgData name="Megan Shaw" userId="d58ef987-22b8-4661-8e1f-5c339cbe1ace" providerId="ADAL" clId="{E5EC78E0-CE55-47B2-9F74-F477B84CCFD2}" dt="2026-08-27T15:22:05.133" v="409" actId="12"/>
          <ac:graphicFrameMkLst>
            <pc:docMk/>
            <pc:sldMk cId="273392162" sldId="260"/>
            <ac:graphicFrameMk id="34" creationId="{8BB006B9-D926-A177-8173-EA53A89E52A1}"/>
          </ac:graphicFrameMkLst>
        </pc:graphicFrameChg>
      </pc:sldChg>
      <pc:sldChg chg="del">
        <pc:chgData name="Megan Shaw" userId="d58ef987-22b8-4661-8e1f-5c339cbe1ace" providerId="ADAL" clId="{E5EC78E0-CE55-47B2-9F74-F477B84CCFD2}" dt="2026-08-27T14:38:48.289" v="5" actId="47"/>
        <pc:sldMkLst>
          <pc:docMk/>
          <pc:sldMk cId="4285554416" sldId="260"/>
        </pc:sldMkLst>
      </pc:sldChg>
      <pc:sldChg chg="modSp add mod">
        <pc:chgData name="Megan Shaw" userId="d58ef987-22b8-4661-8e1f-5c339cbe1ace" providerId="ADAL" clId="{E5EC78E0-CE55-47B2-9F74-F477B84CCFD2}" dt="2026-08-27T16:01:39.839" v="665" actId="20577"/>
        <pc:sldMkLst>
          <pc:docMk/>
          <pc:sldMk cId="965948890" sldId="261"/>
        </pc:sldMkLst>
        <pc:graphicFrameChg chg="mod modGraphic">
          <ac:chgData name="Megan Shaw" userId="d58ef987-22b8-4661-8e1f-5c339cbe1ace" providerId="ADAL" clId="{E5EC78E0-CE55-47B2-9F74-F477B84CCFD2}" dt="2026-08-27T16:01:39.839" v="665" actId="20577"/>
          <ac:graphicFrameMkLst>
            <pc:docMk/>
            <pc:sldMk cId="965948890" sldId="261"/>
            <ac:graphicFrameMk id="34" creationId="{6CD7AC98-3CE0-B330-A132-F217417BACAC}"/>
          </ac:graphicFrameMkLst>
        </pc:graphicFrameChg>
      </pc:sldChg>
      <pc:sldChg chg="del">
        <pc:chgData name="Megan Shaw" userId="d58ef987-22b8-4661-8e1f-5c339cbe1ace" providerId="ADAL" clId="{E5EC78E0-CE55-47B2-9F74-F477B84CCFD2}" dt="2026-08-27T14:38:47.774" v="4" actId="47"/>
        <pc:sldMkLst>
          <pc:docMk/>
          <pc:sldMk cId="1919314899" sldId="261"/>
        </pc:sldMkLst>
      </pc:sldChg>
      <pc:sldChg chg="del">
        <pc:chgData name="Megan Shaw" userId="d58ef987-22b8-4661-8e1f-5c339cbe1ace" providerId="ADAL" clId="{E5EC78E0-CE55-47B2-9F74-F477B84CCFD2}" dt="2026-08-27T14:38:47.356" v="3" actId="47"/>
        <pc:sldMkLst>
          <pc:docMk/>
          <pc:sldMk cId="421483319" sldId="262"/>
        </pc:sldMkLst>
      </pc:sldChg>
      <pc:sldChg chg="modSp add mod">
        <pc:chgData name="Megan Shaw" userId="d58ef987-22b8-4661-8e1f-5c339cbe1ace" providerId="ADAL" clId="{E5EC78E0-CE55-47B2-9F74-F477B84CCFD2}" dt="2026-08-27T15:59:36.140" v="646" actId="20577"/>
        <pc:sldMkLst>
          <pc:docMk/>
          <pc:sldMk cId="1289593553" sldId="262"/>
        </pc:sldMkLst>
        <pc:graphicFrameChg chg="modGraphic">
          <ac:chgData name="Megan Shaw" userId="d58ef987-22b8-4661-8e1f-5c339cbe1ace" providerId="ADAL" clId="{E5EC78E0-CE55-47B2-9F74-F477B84CCFD2}" dt="2026-08-27T15:59:36.140" v="646" actId="20577"/>
          <ac:graphicFrameMkLst>
            <pc:docMk/>
            <pc:sldMk cId="1289593553" sldId="262"/>
            <ac:graphicFrameMk id="34" creationId="{97CFB59A-D96A-5291-4C87-7D42B4B0AB37}"/>
          </ac:graphicFrameMkLst>
        </pc:graphicFrameChg>
      </pc:sldChg>
      <pc:sldChg chg="modSp add mod">
        <pc:chgData name="Megan Shaw" userId="d58ef987-22b8-4661-8e1f-5c339cbe1ace" providerId="ADAL" clId="{E5EC78E0-CE55-47B2-9F74-F477B84CCFD2}" dt="2026-08-27T15:59:23.566" v="644" actId="20577"/>
        <pc:sldMkLst>
          <pc:docMk/>
          <pc:sldMk cId="1078910213" sldId="263"/>
        </pc:sldMkLst>
        <pc:graphicFrameChg chg="modGraphic">
          <ac:chgData name="Megan Shaw" userId="d58ef987-22b8-4661-8e1f-5c339cbe1ace" providerId="ADAL" clId="{E5EC78E0-CE55-47B2-9F74-F477B84CCFD2}" dt="2026-08-27T15:59:23.566" v="644" actId="20577"/>
          <ac:graphicFrameMkLst>
            <pc:docMk/>
            <pc:sldMk cId="1078910213" sldId="263"/>
            <ac:graphicFrameMk id="34" creationId="{9E93C1E7-34EB-74B4-16E7-4C314C2FA347}"/>
          </ac:graphicFrameMkLst>
        </pc:graphicFrameChg>
      </pc:sldChg>
      <pc:sldChg chg="del">
        <pc:chgData name="Megan Shaw" userId="d58ef987-22b8-4661-8e1f-5c339cbe1ace" providerId="ADAL" clId="{E5EC78E0-CE55-47B2-9F74-F477B84CCFD2}" dt="2026-08-27T14:38:47.040" v="2" actId="47"/>
        <pc:sldMkLst>
          <pc:docMk/>
          <pc:sldMk cId="3662142872" sldId="263"/>
        </pc:sldMkLst>
      </pc:sldChg>
      <pc:sldChg chg="del">
        <pc:chgData name="Megan Shaw" userId="d58ef987-22b8-4661-8e1f-5c339cbe1ace" providerId="ADAL" clId="{E5EC78E0-CE55-47B2-9F74-F477B84CCFD2}" dt="2026-08-27T14:38:46.612" v="1" actId="47"/>
        <pc:sldMkLst>
          <pc:docMk/>
          <pc:sldMk cId="1866192189" sldId="264"/>
        </pc:sldMkLst>
      </pc:sldChg>
      <pc:sldChg chg="modSp add mod">
        <pc:chgData name="Megan Shaw" userId="d58ef987-22b8-4661-8e1f-5c339cbe1ace" providerId="ADAL" clId="{E5EC78E0-CE55-47B2-9F74-F477B84CCFD2}" dt="2026-08-27T15:56:12.641" v="643" actId="12"/>
        <pc:sldMkLst>
          <pc:docMk/>
          <pc:sldMk cId="2298504692" sldId="264"/>
        </pc:sldMkLst>
        <pc:graphicFrameChg chg="modGraphic">
          <ac:chgData name="Megan Shaw" userId="d58ef987-22b8-4661-8e1f-5c339cbe1ace" providerId="ADAL" clId="{E5EC78E0-CE55-47B2-9F74-F477B84CCFD2}" dt="2026-08-27T15:56:12.641" v="643" actId="12"/>
          <ac:graphicFrameMkLst>
            <pc:docMk/>
            <pc:sldMk cId="2298504692" sldId="264"/>
            <ac:graphicFrameMk id="34" creationId="{5FEA6429-1C93-BAE9-EF72-6246C197E7B3}"/>
          </ac:graphicFrameMkLst>
        </pc:graphicFrameChg>
      </pc:sldChg>
      <pc:sldChg chg="del">
        <pc:chgData name="Megan Shaw" userId="d58ef987-22b8-4661-8e1f-5c339cbe1ace" providerId="ADAL" clId="{E5EC78E0-CE55-47B2-9F74-F477B84CCFD2}" dt="2026-08-27T14:38:45.995" v="0" actId="47"/>
        <pc:sldMkLst>
          <pc:docMk/>
          <pc:sldMk cId="203607405" sldId="265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82FB0A-D716-4419-8A41-52C81053190F}" type="datetimeFigureOut">
              <a:rPr lang="en-GB" smtClean="0"/>
              <a:t>27/08/2026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2D849F-2B89-49F2-AA8C-A8F4EE6147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0920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2D849F-2B89-49F2-AA8C-A8F4EE614754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52639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D8CCDE-B1A3-58DC-83F5-50AE7AD424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3E716FF-66CC-304F-DA11-045818706FF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2F95C2B-40C6-2C43-64D3-60CBCED76BB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87CF20-3AAF-18A9-71AA-3280A99509E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2D849F-2B89-49F2-AA8C-A8F4EE61475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1367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F751DD-DEDA-F2DD-1630-54AB1B038B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7CB2D19-0FE0-7F0F-EB3F-EC981E6D950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709F6F3-8715-A39B-765B-3B948A57C77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6F35A4-F64E-3DFD-FE21-F10CE175227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2D849F-2B89-49F2-AA8C-A8F4EE61475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3712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9272E2-0346-C57A-3E88-8760D45843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A4CD5AD-7286-CA1E-1C13-C8F903BE47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74BD75A-B954-9422-6AE6-9D298E09DE9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04FFD9D-231D-AB74-E329-D1E41FF793E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2D849F-2B89-49F2-AA8C-A8F4EE614754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33853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02E846-6E54-442A-1531-C4FE87BACA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67616F-8669-E612-4B50-BFFE3F17A86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5D46EF9-6F6C-7383-5CBF-4CB66FF8723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FAE131-F03D-C348-5225-97D05C930D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2D849F-2B89-49F2-AA8C-A8F4EE614754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12460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2C674D-4DA9-DD8F-5478-1C1D83BB5A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38E0BD0-48B3-4BA8-C0DD-4B6DF1C2F77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FECB163-BAF9-F42B-9764-5292C4DA0A0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6AFC88-6949-8561-4647-0D70862D87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2D849F-2B89-49F2-AA8C-A8F4EE614754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91439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55E511-A866-30C9-7A02-C6E0C6256A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E6BC855-A9BE-04C4-DA44-8B33BACAF9B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C34A791-F6C6-B97C-5F45-FFBDE82BD84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347908-9210-EA83-06BD-AD4BAA8E366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2D849F-2B89-49F2-AA8C-A8F4EE614754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22402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B5D2F8-863F-D5B2-01A1-8C644553A1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D20DE41-BDDC-F6D9-D261-B23DD3D1659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0C4D4CC-5519-4098-5553-7DAFC6AEFC9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535144D-9C46-C63E-8526-F09C592BF52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2D849F-2B89-49F2-AA8C-A8F4EE614754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81525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027F95-1CF6-BEC9-DDD6-400F427373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215537C-54B4-C094-423D-C97FD731EC7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EDAE032-BEF9-AC62-F244-9928FB7BB32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668A9A-F315-611F-6DC6-50784303793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2D849F-2B89-49F2-AA8C-A8F4EE614754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74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27/08/2026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5135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27/08/2026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12609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27/08/2026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88017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27/08/2026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9596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27/08/2026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3749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27/08/2026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7238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27/08/2026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55236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27/08/2026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05151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27/08/2026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4249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27/08/2026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7740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E7C9-6E8D-4916-95F8-7AE516E80668}" type="datetimeFigureOut">
              <a:rPr lang="en-GB" smtClean="0"/>
              <a:t>27/08/2026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90464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7BE7C9-6E8D-4916-95F8-7AE516E80668}" type="datetimeFigureOut">
              <a:rPr lang="en-GB" smtClean="0"/>
              <a:t>27/08/2026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C437EE9-9985-47CF-8921-F23B106E9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5211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white background with red and black triangles&#10;&#10;AI-generated content may be incorrect.">
            <a:extLst>
              <a:ext uri="{FF2B5EF4-FFF2-40B4-BE49-F238E27FC236}">
                <a16:creationId xmlns:a16="http://schemas.microsoft.com/office/drawing/2014/main" id="{D2D772F4-E520-1A3D-CCBB-F089C1717B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688"/>
            <a:ext cx="9144000" cy="689114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52E2B36D-A6EE-3EBF-8383-3FFF756ACD2C}"/>
              </a:ext>
            </a:extLst>
          </p:cNvPr>
          <p:cNvSpPr txBox="1"/>
          <p:nvPr/>
        </p:nvSpPr>
        <p:spPr>
          <a:xfrm>
            <a:off x="1214413" y="537802"/>
            <a:ext cx="7239607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 u="sng" dirty="0"/>
              <a:t>History </a:t>
            </a:r>
          </a:p>
          <a:p>
            <a:r>
              <a:rPr lang="en-GB" sz="2400" b="1" u="sng" dirty="0"/>
              <a:t> Year 5 - Progression of Knowledge and Skills  </a:t>
            </a:r>
          </a:p>
          <a:p>
            <a:endParaRPr lang="en-GB" sz="2400" dirty="0"/>
          </a:p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7A359D3-63E8-17AC-22AC-6C2F86624BA7}"/>
              </a:ext>
            </a:extLst>
          </p:cNvPr>
          <p:cNvSpPr txBox="1"/>
          <p:nvPr/>
        </p:nvSpPr>
        <p:spPr>
          <a:xfrm>
            <a:off x="447675" y="1459231"/>
            <a:ext cx="7648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196E0E15-4907-F33B-0B94-D20D479BD4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4309939"/>
              </p:ext>
            </p:extLst>
          </p:nvPr>
        </p:nvGraphicFramePr>
        <p:xfrm>
          <a:off x="500062" y="1352961"/>
          <a:ext cx="7543800" cy="5270912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790699">
                  <a:extLst>
                    <a:ext uri="{9D8B030D-6E8A-4147-A177-3AD203B41FA5}">
                      <a16:colId xmlns:a16="http://schemas.microsoft.com/office/drawing/2014/main" val="4207191668"/>
                    </a:ext>
                  </a:extLst>
                </a:gridCol>
                <a:gridCol w="3234954">
                  <a:extLst>
                    <a:ext uri="{9D8B030D-6E8A-4147-A177-3AD203B41FA5}">
                      <a16:colId xmlns:a16="http://schemas.microsoft.com/office/drawing/2014/main" val="4119414300"/>
                    </a:ext>
                  </a:extLst>
                </a:gridCol>
                <a:gridCol w="2518147">
                  <a:extLst>
                    <a:ext uri="{9D8B030D-6E8A-4147-A177-3AD203B41FA5}">
                      <a16:colId xmlns:a16="http://schemas.microsoft.com/office/drawing/2014/main" val="895877122"/>
                    </a:ext>
                  </a:extLst>
                </a:gridCol>
              </a:tblGrid>
              <a:tr h="516032"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Skills/Historical Enquiry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545548"/>
                  </a:ext>
                </a:extLst>
              </a:tr>
              <a:tr h="4695732">
                <a:tc>
                  <a:txBody>
                    <a:bodyPr/>
                    <a:lstStyle/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Autumn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BH: Were the Viking raiders, traders or something else?</a:t>
                      </a:r>
                    </a:p>
                    <a:p>
                      <a:pPr algn="ctr"/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DC: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Sources of evidence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Similarities and differences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interpretations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significance 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understand that historical periods have characteristics that distinguish them.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understand how to represent a scale on a timeline.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understand how to create their own timeline selecting significant events.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change can be brought about by conflict.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we must consider a source’s audience, purpose,  creator and accuracy to determine if it is a reliable source.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understand that different empires have different reasons for their expansion.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understand that there are changes in the nature of society.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there are different reasons for the decline of different empires.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understand there are increasingly complex reasons for migrants coming to Britain.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understand that migrants come from different parts of the world.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about the diverse experiences of the different groups coming to Britain over time.</a:t>
                      </a:r>
                    </a:p>
                    <a:p>
                      <a:pPr lvl="0"/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Putting dates in the correct century.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Using the terms AD and BC in their work.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Using relevant dates and relevant terms for the period and period labels </a:t>
                      </a:r>
                      <a:r>
                        <a:rPr lang="en-GB" sz="12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e.g.Stone</a:t>
                      </a: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Age, Bronze Age, Iron Age.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Developing a chronologically secure understanding of British, local and world history across the periods studied.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Placing the time, period of history and context on a timeline.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Relating current study on timeline to other periods of history studied.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Making links between events and changes within and across different time periods / societies.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Describing similarities and differences between social, cultural, religious and ethnic diversity in Britain and the wider world.</a:t>
                      </a:r>
                    </a:p>
                    <a:p>
                      <a:pPr lvl="0"/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87295"/>
                  </a:ext>
                </a:extLst>
              </a:tr>
            </a:tbl>
          </a:graphicData>
        </a:graphic>
      </p:graphicFrame>
      <p:pic>
        <p:nvPicPr>
          <p:cNvPr id="3" name="Picture 2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71EE266B-BCD3-2E66-ACDF-A561FDCB4A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7" y="8614"/>
            <a:ext cx="1266825" cy="10430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6" name="Picture 35" descr="A blue and white oval with text&#10;&#10;AI-generated content may be incorrect.">
            <a:extLst>
              <a:ext uri="{FF2B5EF4-FFF2-40B4-BE49-F238E27FC236}">
                <a16:creationId xmlns:a16="http://schemas.microsoft.com/office/drawing/2014/main" id="{B0FB11A7-4C95-32B6-609F-6C277C6B443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6" y="80869"/>
            <a:ext cx="995715" cy="62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5794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722500-A86D-3826-A311-5893E62E59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white background with red and black triangles&#10;&#10;AI-generated content may be incorrect.">
            <a:extLst>
              <a:ext uri="{FF2B5EF4-FFF2-40B4-BE49-F238E27FC236}">
                <a16:creationId xmlns:a16="http://schemas.microsoft.com/office/drawing/2014/main" id="{6875DEDC-C03C-E3E1-F189-B1824299C8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688"/>
            <a:ext cx="9144000" cy="689114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A397F056-C4CD-DDF2-AACA-12C41EC77379}"/>
              </a:ext>
            </a:extLst>
          </p:cNvPr>
          <p:cNvSpPr txBox="1"/>
          <p:nvPr/>
        </p:nvSpPr>
        <p:spPr>
          <a:xfrm>
            <a:off x="1214413" y="537802"/>
            <a:ext cx="7239607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 u="sng" dirty="0"/>
              <a:t>History </a:t>
            </a:r>
          </a:p>
          <a:p>
            <a:r>
              <a:rPr lang="en-GB" sz="2400" b="1" u="sng" dirty="0"/>
              <a:t> Year 5 - Progression of Knowledge and Skills  </a:t>
            </a:r>
          </a:p>
          <a:p>
            <a:endParaRPr lang="en-GB" sz="2400" dirty="0"/>
          </a:p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392C7BC-A3C8-4900-5CB1-9904195C9E72}"/>
              </a:ext>
            </a:extLst>
          </p:cNvPr>
          <p:cNvSpPr txBox="1"/>
          <p:nvPr/>
        </p:nvSpPr>
        <p:spPr>
          <a:xfrm>
            <a:off x="447675" y="1459231"/>
            <a:ext cx="7648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4E7517B2-5651-09FE-7EBC-D21A2FF609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7521514"/>
              </p:ext>
            </p:extLst>
          </p:nvPr>
        </p:nvGraphicFramePr>
        <p:xfrm>
          <a:off x="500062" y="1352961"/>
          <a:ext cx="7543800" cy="5483002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790699">
                  <a:extLst>
                    <a:ext uri="{9D8B030D-6E8A-4147-A177-3AD203B41FA5}">
                      <a16:colId xmlns:a16="http://schemas.microsoft.com/office/drawing/2014/main" val="4207191668"/>
                    </a:ext>
                  </a:extLst>
                </a:gridCol>
                <a:gridCol w="3234954">
                  <a:extLst>
                    <a:ext uri="{9D8B030D-6E8A-4147-A177-3AD203B41FA5}">
                      <a16:colId xmlns:a16="http://schemas.microsoft.com/office/drawing/2014/main" val="4119414300"/>
                    </a:ext>
                  </a:extLst>
                </a:gridCol>
                <a:gridCol w="2518147">
                  <a:extLst>
                    <a:ext uri="{9D8B030D-6E8A-4147-A177-3AD203B41FA5}">
                      <a16:colId xmlns:a16="http://schemas.microsoft.com/office/drawing/2014/main" val="895877122"/>
                    </a:ext>
                  </a:extLst>
                </a:gridCol>
              </a:tblGrid>
              <a:tr h="516032"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Skills/Historical Enquiry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545548"/>
                  </a:ext>
                </a:extLst>
              </a:tr>
              <a:tr h="4695732">
                <a:tc>
                  <a:txBody>
                    <a:bodyPr/>
                    <a:lstStyle/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Autumn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(continued)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BH: Were the Viking raiders, traders or something else?</a:t>
                      </a:r>
                    </a:p>
                    <a:p>
                      <a:pPr algn="ctr"/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DC: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Sources of evidence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Similarities and differences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interpretations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significance 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be aware of the different beliefs that different cultures, times and groups hold.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be aware of how different societies practise and demonstrate their beliefs. To be able to identify the impact of beliefs on society.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understand the changes and reasons for the organisation of society in Britain.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trade routes from Britain expanded across the world.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understand that the expansion of trade routes increased the variety of goods available.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understand that the methods of trading developed from in person to boats, trains and planes.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understand the development of global trade. To understand that trading ships and centres (e.g. York) were a reason for the Vikings raiding Britain.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understand that people in the past were as inventive and sophisticated in thinking as people today.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understand the impact of war on local communities.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some of the impacts of war on daily lives.</a:t>
                      </a: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Comparing significant people and events across different time periods.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Recognising primary and secondary sources.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Using a range of sources to find out about a particular aspect of the past.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Identifying bias in a source and identifying the value of the sources to historical enquiry and the limitations of sources.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Suggesting explanations for different versions of events.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Identifying how conclusions have been arrived at by linking sources.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Understanding that different evidence creates different conclusions.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Planning a historical enquiry.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Suggesting the evidence needed to carry out the enquiry.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Creating a hypothesis to base an enquiry on.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Asking questions about the interpretations, viewpoints and perspectives held by others.</a:t>
                      </a: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87295"/>
                  </a:ext>
                </a:extLst>
              </a:tr>
            </a:tbl>
          </a:graphicData>
        </a:graphic>
      </p:graphicFrame>
      <p:pic>
        <p:nvPicPr>
          <p:cNvPr id="3" name="Picture 2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0353228D-CFAD-81B7-606E-979A2D8A1D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7" y="8614"/>
            <a:ext cx="1266825" cy="10430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6" name="Picture 35" descr="A blue and white oval with text&#10;&#10;AI-generated content may be incorrect.">
            <a:extLst>
              <a:ext uri="{FF2B5EF4-FFF2-40B4-BE49-F238E27FC236}">
                <a16:creationId xmlns:a16="http://schemas.microsoft.com/office/drawing/2014/main" id="{5222B6ED-53DB-B8A0-8F4D-C4C109EC624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6" y="80869"/>
            <a:ext cx="995715" cy="62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50456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99B4F4-F46F-6DFE-2781-9015F32163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white background with red and black triangles&#10;&#10;AI-generated content may be incorrect.">
            <a:extLst>
              <a:ext uri="{FF2B5EF4-FFF2-40B4-BE49-F238E27FC236}">
                <a16:creationId xmlns:a16="http://schemas.microsoft.com/office/drawing/2014/main" id="{EE57BC2B-AF01-A9AD-6513-5292AA3B11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688"/>
            <a:ext cx="9144000" cy="689114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17DB1942-C50F-BE47-881C-3C1FD3F8B162}"/>
              </a:ext>
            </a:extLst>
          </p:cNvPr>
          <p:cNvSpPr txBox="1"/>
          <p:nvPr/>
        </p:nvSpPr>
        <p:spPr>
          <a:xfrm>
            <a:off x="1214413" y="537802"/>
            <a:ext cx="7239607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 u="sng" dirty="0"/>
              <a:t>History </a:t>
            </a:r>
          </a:p>
          <a:p>
            <a:r>
              <a:rPr lang="en-GB" sz="2400" b="1" u="sng" dirty="0"/>
              <a:t> Year 5 - Progression of Knowledge and Skills  </a:t>
            </a:r>
          </a:p>
          <a:p>
            <a:endParaRPr lang="en-GB" sz="2400" dirty="0"/>
          </a:p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FBC737C-8A7F-5524-24DD-F1CF22F83382}"/>
              </a:ext>
            </a:extLst>
          </p:cNvPr>
          <p:cNvSpPr txBox="1"/>
          <p:nvPr/>
        </p:nvSpPr>
        <p:spPr>
          <a:xfrm>
            <a:off x="447675" y="1459231"/>
            <a:ext cx="7648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7A1C46D7-F1EF-C5BC-7067-BAC4ADC8E6F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9348580"/>
              </p:ext>
            </p:extLst>
          </p:nvPr>
        </p:nvGraphicFramePr>
        <p:xfrm>
          <a:off x="500062" y="1352961"/>
          <a:ext cx="7543800" cy="5211764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790699">
                  <a:extLst>
                    <a:ext uri="{9D8B030D-6E8A-4147-A177-3AD203B41FA5}">
                      <a16:colId xmlns:a16="http://schemas.microsoft.com/office/drawing/2014/main" val="4207191668"/>
                    </a:ext>
                  </a:extLst>
                </a:gridCol>
                <a:gridCol w="2683173">
                  <a:extLst>
                    <a:ext uri="{9D8B030D-6E8A-4147-A177-3AD203B41FA5}">
                      <a16:colId xmlns:a16="http://schemas.microsoft.com/office/drawing/2014/main" val="4119414300"/>
                    </a:ext>
                  </a:extLst>
                </a:gridCol>
                <a:gridCol w="3069928">
                  <a:extLst>
                    <a:ext uri="{9D8B030D-6E8A-4147-A177-3AD203B41FA5}">
                      <a16:colId xmlns:a16="http://schemas.microsoft.com/office/drawing/2014/main" val="895877122"/>
                    </a:ext>
                  </a:extLst>
                </a:gridCol>
              </a:tblGrid>
              <a:tr h="516032"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Skills/Historical Enquiry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545548"/>
                  </a:ext>
                </a:extLst>
              </a:tr>
              <a:tr h="4695732">
                <a:tc>
                  <a:txBody>
                    <a:bodyPr/>
                    <a:lstStyle/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Autumn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(continued)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BH: Were the Viking raiders, traders or something else?</a:t>
                      </a:r>
                    </a:p>
                    <a:p>
                      <a:pPr algn="ctr"/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DC: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Sources of evidence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Similarities and differences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interpretations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significance 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be able to identify the achievements of civilisations and explain why these achievements were so important.</a:t>
                      </a:r>
                    </a:p>
                    <a:p>
                      <a:pPr lvl="0"/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Using different sources to make and substantiate historical claims.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Recognising ‘gaps’ in evidence.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Identifying how sources with different perspectives can be used in a historical enquiry.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Using a range of different historical evidence to dispute the ideas, claims or perspectives of others.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Interpreting evidence in different ways using evidence to substantiate statements.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Making increasingly complex interpretations using more than one source of evidence.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Challenging existing interpretations of the past using interpretations of evidence.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Making connections, drawing contrasts and analysing within a period and across time.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Reaching conclusions which are increasingly complex and substantiated by a range of sources.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Evaluating conclusions and identifying ways to improve conclusions.</a:t>
                      </a:r>
                    </a:p>
                    <a:p>
                      <a:pPr lvl="0"/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87295"/>
                  </a:ext>
                </a:extLst>
              </a:tr>
            </a:tbl>
          </a:graphicData>
        </a:graphic>
      </p:graphicFrame>
      <p:pic>
        <p:nvPicPr>
          <p:cNvPr id="3" name="Picture 2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0CF667E5-8A23-4D8A-45CD-CAE3249F06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7" y="8614"/>
            <a:ext cx="1266825" cy="10430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6" name="Picture 35" descr="A blue and white oval with text&#10;&#10;AI-generated content may be incorrect.">
            <a:extLst>
              <a:ext uri="{FF2B5EF4-FFF2-40B4-BE49-F238E27FC236}">
                <a16:creationId xmlns:a16="http://schemas.microsoft.com/office/drawing/2014/main" id="{FD49D5D6-2BEF-380E-78FB-2E9DF7783B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6" y="80869"/>
            <a:ext cx="995715" cy="62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2379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FB319D-AE85-A06A-EB70-391022712A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white background with red and black triangles&#10;&#10;AI-generated content may be incorrect.">
            <a:extLst>
              <a:ext uri="{FF2B5EF4-FFF2-40B4-BE49-F238E27FC236}">
                <a16:creationId xmlns:a16="http://schemas.microsoft.com/office/drawing/2014/main" id="{4D41301C-B40A-DA8F-6258-819480639C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688"/>
            <a:ext cx="9144000" cy="689114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517D861A-CBB1-9350-E596-B0F2233C4F98}"/>
              </a:ext>
            </a:extLst>
          </p:cNvPr>
          <p:cNvSpPr txBox="1"/>
          <p:nvPr/>
        </p:nvSpPr>
        <p:spPr>
          <a:xfrm>
            <a:off x="1214413" y="537802"/>
            <a:ext cx="7239607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 u="sng" dirty="0"/>
              <a:t>History </a:t>
            </a:r>
          </a:p>
          <a:p>
            <a:r>
              <a:rPr lang="en-GB" sz="2400" b="1" u="sng" dirty="0"/>
              <a:t> Year 5 - Progression of Knowledge and Skills  </a:t>
            </a:r>
          </a:p>
          <a:p>
            <a:endParaRPr lang="en-GB" sz="2400" dirty="0"/>
          </a:p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CB8A900A-3749-0257-803D-7285BA8200EE}"/>
              </a:ext>
            </a:extLst>
          </p:cNvPr>
          <p:cNvSpPr txBox="1"/>
          <p:nvPr/>
        </p:nvSpPr>
        <p:spPr>
          <a:xfrm>
            <a:off x="447675" y="1459231"/>
            <a:ext cx="7648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95273F3E-7B2F-E191-5E90-940E200306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2258859"/>
              </p:ext>
            </p:extLst>
          </p:nvPr>
        </p:nvGraphicFramePr>
        <p:xfrm>
          <a:off x="500062" y="1352961"/>
          <a:ext cx="7543800" cy="5211764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790699">
                  <a:extLst>
                    <a:ext uri="{9D8B030D-6E8A-4147-A177-3AD203B41FA5}">
                      <a16:colId xmlns:a16="http://schemas.microsoft.com/office/drawing/2014/main" val="4207191668"/>
                    </a:ext>
                  </a:extLst>
                </a:gridCol>
                <a:gridCol w="2683173">
                  <a:extLst>
                    <a:ext uri="{9D8B030D-6E8A-4147-A177-3AD203B41FA5}">
                      <a16:colId xmlns:a16="http://schemas.microsoft.com/office/drawing/2014/main" val="4119414300"/>
                    </a:ext>
                  </a:extLst>
                </a:gridCol>
                <a:gridCol w="3069928">
                  <a:extLst>
                    <a:ext uri="{9D8B030D-6E8A-4147-A177-3AD203B41FA5}">
                      <a16:colId xmlns:a16="http://schemas.microsoft.com/office/drawing/2014/main" val="895877122"/>
                    </a:ext>
                  </a:extLst>
                </a:gridCol>
              </a:tblGrid>
              <a:tr h="516032"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Skills/Historical Enquiry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545548"/>
                  </a:ext>
                </a:extLst>
              </a:tr>
              <a:tr h="4695732">
                <a:tc>
                  <a:txBody>
                    <a:bodyPr/>
                    <a:lstStyle/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Autumn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(continued)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BH: Were the Viking raiders, traders or something else?</a:t>
                      </a:r>
                    </a:p>
                    <a:p>
                      <a:pPr algn="ctr"/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DC: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Sources of evidence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Similarities and differences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interpretations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significance 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 Communicating knowledge and understanding in an increasingly diverse number of ways, including discussion, debates, drama, art, writing, blog posts and podcasts.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Using historical evidence to create an imaginative reconstruction exploring the feelings of people from the time.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Constructing structured and organised accounts using historical terms and relevant historical information from a range of sources.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Using evidence to support and illustrate claims.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endParaRPr lang="en-GB" sz="12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87295"/>
                  </a:ext>
                </a:extLst>
              </a:tr>
            </a:tbl>
          </a:graphicData>
        </a:graphic>
      </p:graphicFrame>
      <p:pic>
        <p:nvPicPr>
          <p:cNvPr id="3" name="Picture 2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70839F97-D50A-D4D8-CA56-D319ACE47B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7" y="8614"/>
            <a:ext cx="1266825" cy="10430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6" name="Picture 35" descr="A blue and white oval with text&#10;&#10;AI-generated content may be incorrect.">
            <a:extLst>
              <a:ext uri="{FF2B5EF4-FFF2-40B4-BE49-F238E27FC236}">
                <a16:creationId xmlns:a16="http://schemas.microsoft.com/office/drawing/2014/main" id="{527EF4AF-F669-51FC-4A5F-E80FEC4D8C2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6" y="80869"/>
            <a:ext cx="995715" cy="62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8989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058D04-211C-9C81-1199-911DF98A3D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white background with red and black triangles&#10;&#10;AI-generated content may be incorrect.">
            <a:extLst>
              <a:ext uri="{FF2B5EF4-FFF2-40B4-BE49-F238E27FC236}">
                <a16:creationId xmlns:a16="http://schemas.microsoft.com/office/drawing/2014/main" id="{1359BBC4-1BE9-6FDA-4F45-AAA5E2DEBA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688"/>
            <a:ext cx="9144000" cy="689114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E37213D1-905C-FCD5-FB5B-852C47FEFA0E}"/>
              </a:ext>
            </a:extLst>
          </p:cNvPr>
          <p:cNvSpPr txBox="1"/>
          <p:nvPr/>
        </p:nvSpPr>
        <p:spPr>
          <a:xfrm>
            <a:off x="1214413" y="537802"/>
            <a:ext cx="7239607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 u="sng" dirty="0"/>
              <a:t>History </a:t>
            </a:r>
          </a:p>
          <a:p>
            <a:r>
              <a:rPr lang="en-GB" sz="2400" b="1" u="sng" dirty="0"/>
              <a:t> Year 5 - Progression of Knowledge and Skills  </a:t>
            </a:r>
          </a:p>
          <a:p>
            <a:endParaRPr lang="en-GB" sz="2400" dirty="0"/>
          </a:p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75F1348-CD68-9C71-E2F2-6341960F0CB0}"/>
              </a:ext>
            </a:extLst>
          </p:cNvPr>
          <p:cNvSpPr txBox="1"/>
          <p:nvPr/>
        </p:nvSpPr>
        <p:spPr>
          <a:xfrm>
            <a:off x="447675" y="1459231"/>
            <a:ext cx="7648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8BB006B9-D926-A177-8173-EA53A89E52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3881892"/>
              </p:ext>
            </p:extLst>
          </p:nvPr>
        </p:nvGraphicFramePr>
        <p:xfrm>
          <a:off x="500062" y="1352961"/>
          <a:ext cx="7543800" cy="5211764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790699">
                  <a:extLst>
                    <a:ext uri="{9D8B030D-6E8A-4147-A177-3AD203B41FA5}">
                      <a16:colId xmlns:a16="http://schemas.microsoft.com/office/drawing/2014/main" val="4207191668"/>
                    </a:ext>
                  </a:extLst>
                </a:gridCol>
                <a:gridCol w="2683173">
                  <a:extLst>
                    <a:ext uri="{9D8B030D-6E8A-4147-A177-3AD203B41FA5}">
                      <a16:colId xmlns:a16="http://schemas.microsoft.com/office/drawing/2014/main" val="4119414300"/>
                    </a:ext>
                  </a:extLst>
                </a:gridCol>
                <a:gridCol w="3069928">
                  <a:extLst>
                    <a:ext uri="{9D8B030D-6E8A-4147-A177-3AD203B41FA5}">
                      <a16:colId xmlns:a16="http://schemas.microsoft.com/office/drawing/2014/main" val="895877122"/>
                    </a:ext>
                  </a:extLst>
                </a:gridCol>
              </a:tblGrid>
              <a:tr h="516032"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Skills/Historical Enquiry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545548"/>
                  </a:ext>
                </a:extLst>
              </a:tr>
              <a:tr h="4695732">
                <a:tc>
                  <a:txBody>
                    <a:bodyPr/>
                    <a:lstStyle/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Spring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Local History: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did the creation of canals change transport?</a:t>
                      </a:r>
                    </a:p>
                    <a:p>
                      <a:pPr algn="ctr"/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DC: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Sources of evidence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Similarities and differences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interpretations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significance 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Leeds–Liverpool Canal is a historic canal in the north of England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 was built during the Industrial Revolution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The canal was constructed to: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Transport goods such as coal, stone, textiles, and food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Link towns and cities to support trade and industry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Canal building began in the 18th century and took many years to complete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Canals were important before the development of railways</a:t>
                      </a:r>
                    </a:p>
                    <a:p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Note that in Blackburn, the canal existed before the railway</a:t>
                      </a:r>
                      <a:endParaRPr lang="en-GB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The canal passes through rural areas and towns and industrial centres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Locks were built to help boats travel up and down hills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Canal boats (narrowboats) were used to carry heavy loads</a:t>
                      </a:r>
                    </a:p>
                    <a:p>
                      <a:pPr lvl="0"/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Place the Leeds–Liverpool Canal on a timeline alongside national events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Use historical vocabulary (e.g. Industrial Revolution, trade, transport)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Ask historical questions about local history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Use a range of sources, including maps, arial photographs, photographs, written accounts, local visits or virtual tours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Understand the chronology of its development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Order different forms of transport: boats, cars, bicycles, trains, lorries, aircraft. - Discuss which form they think came first and why.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Compare the canal’s use in the past with its use today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Explain cause and effect (e.g. why canals were built; why they declined)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Understand change and continuity over time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endParaRPr lang="en-GB" sz="12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87295"/>
                  </a:ext>
                </a:extLst>
              </a:tr>
            </a:tbl>
          </a:graphicData>
        </a:graphic>
      </p:graphicFrame>
      <p:pic>
        <p:nvPicPr>
          <p:cNvPr id="3" name="Picture 2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8B01B684-1002-0DCA-5ADB-15E6215B94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7" y="8614"/>
            <a:ext cx="1266825" cy="10430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6" name="Picture 35" descr="A blue and white oval with text&#10;&#10;AI-generated content may be incorrect.">
            <a:extLst>
              <a:ext uri="{FF2B5EF4-FFF2-40B4-BE49-F238E27FC236}">
                <a16:creationId xmlns:a16="http://schemas.microsoft.com/office/drawing/2014/main" id="{B94601BA-113A-6954-E6A8-B48E6F5161B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6" y="80869"/>
            <a:ext cx="995715" cy="62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3921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B92D5B-350C-7686-8BCE-C4895B8DF8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white background with red and black triangles&#10;&#10;AI-generated content may be incorrect.">
            <a:extLst>
              <a:ext uri="{FF2B5EF4-FFF2-40B4-BE49-F238E27FC236}">
                <a16:creationId xmlns:a16="http://schemas.microsoft.com/office/drawing/2014/main" id="{DB943D59-7014-8CAC-A3F9-A67EA050D2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688"/>
            <a:ext cx="9144000" cy="689114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DD774825-D949-7E1E-A515-F02F9DF8EAC6}"/>
              </a:ext>
            </a:extLst>
          </p:cNvPr>
          <p:cNvSpPr txBox="1"/>
          <p:nvPr/>
        </p:nvSpPr>
        <p:spPr>
          <a:xfrm>
            <a:off x="1214413" y="537802"/>
            <a:ext cx="7239607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 u="sng" dirty="0"/>
              <a:t>History </a:t>
            </a:r>
          </a:p>
          <a:p>
            <a:r>
              <a:rPr lang="en-GB" sz="2400" b="1" u="sng" dirty="0"/>
              <a:t> Year 5 - Progression of Knowledge and Skills  </a:t>
            </a:r>
          </a:p>
          <a:p>
            <a:endParaRPr lang="en-GB" sz="2400" dirty="0"/>
          </a:p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3532FC0-5FFC-0148-11CF-ED42F6732367}"/>
              </a:ext>
            </a:extLst>
          </p:cNvPr>
          <p:cNvSpPr txBox="1"/>
          <p:nvPr/>
        </p:nvSpPr>
        <p:spPr>
          <a:xfrm>
            <a:off x="447675" y="1459231"/>
            <a:ext cx="7648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6CD7AC98-3CE0-B330-A132-F217417BAC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091239"/>
              </p:ext>
            </p:extLst>
          </p:nvPr>
        </p:nvGraphicFramePr>
        <p:xfrm>
          <a:off x="500062" y="1352961"/>
          <a:ext cx="7543800" cy="5426655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790699">
                  <a:extLst>
                    <a:ext uri="{9D8B030D-6E8A-4147-A177-3AD203B41FA5}">
                      <a16:colId xmlns:a16="http://schemas.microsoft.com/office/drawing/2014/main" val="4207191668"/>
                    </a:ext>
                  </a:extLst>
                </a:gridCol>
                <a:gridCol w="2683173">
                  <a:extLst>
                    <a:ext uri="{9D8B030D-6E8A-4147-A177-3AD203B41FA5}">
                      <a16:colId xmlns:a16="http://schemas.microsoft.com/office/drawing/2014/main" val="4119414300"/>
                    </a:ext>
                  </a:extLst>
                </a:gridCol>
                <a:gridCol w="3069928">
                  <a:extLst>
                    <a:ext uri="{9D8B030D-6E8A-4147-A177-3AD203B41FA5}">
                      <a16:colId xmlns:a16="http://schemas.microsoft.com/office/drawing/2014/main" val="895877122"/>
                    </a:ext>
                  </a:extLst>
                </a:gridCol>
              </a:tblGrid>
              <a:tr h="425597"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Skills/Historical Enquiry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545548"/>
                  </a:ext>
                </a:extLst>
              </a:tr>
              <a:tr h="5001058">
                <a:tc>
                  <a:txBody>
                    <a:bodyPr/>
                    <a:lstStyle/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Summer 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is the legacy of the Ancient Greek civilisation? </a:t>
                      </a:r>
                    </a:p>
                    <a:p>
                      <a:pPr algn="ctr"/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DC: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Sources of evidence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Similarities and differences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interpretations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significance 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understand the term “century” and how dating by centuries works. (e.g. the 1500s are known as the 16th century)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relevant dates and relevant terms for the period and period labels e.g. Stone Age, Bronze Age, Iron Age, Romans, Anglo-Saxons, Vikings, Romans, Tudors, Greeks, Maya and Victorians.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understand that historical periods have characteristics that distinguish them.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understand how to work out durations of periods and events.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understand how to represent a scale on a timeline.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members of society standing up for their rights can be the cause of change.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we must consider a source’s audience, purpose,  creator and accuracy to determine if it is a reliable source.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understand that there are different interpretations of historical figures and events.</a:t>
                      </a: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Sequencing events on a timeline, comparing where they fit in with times studied in previous year groups.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Using the terms AD and BC in their work.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Using relevant dates and relevant terms for the period and period labels e.g. Stone Age, Bronze Age, Iron Age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Developing a chronologically secure understanding of British, local and world history across the periods studied.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Placing the time, period of history and context on a timeline.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Relating current study on a timeline to other periods of history studied.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Comparing and making connections between different contexts in the past.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Making links between events and changes within and across different time periods/societies.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Describing the links between main events, similarities and changes within and across different periods studied.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Describing the links between different societies.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Explaining the reasons for changes and continuity using the vocabulary and terms of the period as well.</a:t>
                      </a: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87295"/>
                  </a:ext>
                </a:extLst>
              </a:tr>
            </a:tbl>
          </a:graphicData>
        </a:graphic>
      </p:graphicFrame>
      <p:pic>
        <p:nvPicPr>
          <p:cNvPr id="3" name="Picture 2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A5837281-A7B6-F24B-5C06-CBD49217A9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7" y="8614"/>
            <a:ext cx="1266825" cy="10430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6" name="Picture 35" descr="A blue and white oval with text&#10;&#10;AI-generated content may be incorrect.">
            <a:extLst>
              <a:ext uri="{FF2B5EF4-FFF2-40B4-BE49-F238E27FC236}">
                <a16:creationId xmlns:a16="http://schemas.microsoft.com/office/drawing/2014/main" id="{C7689868-80C6-0B6F-2D6E-25C741ED8F2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6" y="80869"/>
            <a:ext cx="995715" cy="62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59488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48DF2F-7FFE-B3D1-5619-C37542F2DE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white background with red and black triangles&#10;&#10;AI-generated content may be incorrect.">
            <a:extLst>
              <a:ext uri="{FF2B5EF4-FFF2-40B4-BE49-F238E27FC236}">
                <a16:creationId xmlns:a16="http://schemas.microsoft.com/office/drawing/2014/main" id="{9C4BB1AA-4AD8-4BEE-F155-35A96E4AE7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688"/>
            <a:ext cx="9144000" cy="689114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58E4838F-D3F0-80BC-443F-89E0EC30F322}"/>
              </a:ext>
            </a:extLst>
          </p:cNvPr>
          <p:cNvSpPr txBox="1"/>
          <p:nvPr/>
        </p:nvSpPr>
        <p:spPr>
          <a:xfrm>
            <a:off x="1214413" y="537802"/>
            <a:ext cx="7239607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 u="sng" dirty="0"/>
              <a:t>History </a:t>
            </a:r>
          </a:p>
          <a:p>
            <a:r>
              <a:rPr lang="en-GB" sz="2400" b="1" u="sng" dirty="0"/>
              <a:t> Year 5 - Progression of Knowledge and Skills  </a:t>
            </a:r>
          </a:p>
          <a:p>
            <a:endParaRPr lang="en-GB" sz="2400" dirty="0"/>
          </a:p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505864A3-9DD3-16AB-DF87-84CBBB4DBDB8}"/>
              </a:ext>
            </a:extLst>
          </p:cNvPr>
          <p:cNvSpPr txBox="1"/>
          <p:nvPr/>
        </p:nvSpPr>
        <p:spPr>
          <a:xfrm>
            <a:off x="447675" y="1459231"/>
            <a:ext cx="7648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97CFB59A-D96A-5291-4C87-7D42B4B0AB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9301812"/>
              </p:ext>
            </p:extLst>
          </p:nvPr>
        </p:nvGraphicFramePr>
        <p:xfrm>
          <a:off x="500062" y="1352961"/>
          <a:ext cx="7543800" cy="5300122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790699">
                  <a:extLst>
                    <a:ext uri="{9D8B030D-6E8A-4147-A177-3AD203B41FA5}">
                      <a16:colId xmlns:a16="http://schemas.microsoft.com/office/drawing/2014/main" val="4207191668"/>
                    </a:ext>
                  </a:extLst>
                </a:gridCol>
                <a:gridCol w="2683173">
                  <a:extLst>
                    <a:ext uri="{9D8B030D-6E8A-4147-A177-3AD203B41FA5}">
                      <a16:colId xmlns:a16="http://schemas.microsoft.com/office/drawing/2014/main" val="4119414300"/>
                    </a:ext>
                  </a:extLst>
                </a:gridCol>
                <a:gridCol w="3069928">
                  <a:extLst>
                    <a:ext uri="{9D8B030D-6E8A-4147-A177-3AD203B41FA5}">
                      <a16:colId xmlns:a16="http://schemas.microsoft.com/office/drawing/2014/main" val="895877122"/>
                    </a:ext>
                  </a:extLst>
                </a:gridCol>
              </a:tblGrid>
              <a:tr h="516032"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Skills/Historical Enquiry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545548"/>
                  </a:ext>
                </a:extLst>
              </a:tr>
              <a:tr h="4695732">
                <a:tc>
                  <a:txBody>
                    <a:bodyPr/>
                    <a:lstStyle/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Summer 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(continued)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is the legacy of the Ancient Greek civilisation? </a:t>
                      </a:r>
                    </a:p>
                    <a:p>
                      <a:pPr algn="ctr"/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DC: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Sources of evidence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Similarities and differences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interpretations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significance 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understand the process of democracy and parliament in Britain.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understand that different empires have different reasons for their expansion.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understand that there are changes in the nature of society.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there are different reasons for the decline of different empires.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be aware of the different beliefs that different cultures, times and groups hold.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be aware of how different societies practise and demonstrate their beliefs.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be able to identify the impact of beliefs on society.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understand how society is organised in different cultures, times and groups.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be able to compare development and role of education in societies.</a:t>
                      </a:r>
                    </a:p>
                    <a:p>
                      <a:pPr lvl="0"/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Analysing and presenting the reasons for changes and continuity.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Giving reasons for historical events, the results of historical events, situations and changes.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Starting to analyse and explain the reasons for, and results of historical events, situations and change.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Describing similarities and differences between social, cultural, religious and ethnic diversity in Britain and the wider world.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Making links with different time periods studied.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Describing change throughout time.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Identifying significant people and events across different time periods.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Comparing significant people and events across different time periods.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Explain the significance of events, people and developments.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Recognising primary and secondary sources.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Using a range of sources to find out about a particular aspect of the past.</a:t>
                      </a:r>
                    </a:p>
                    <a:p>
                      <a:pPr lvl="0"/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87295"/>
                  </a:ext>
                </a:extLst>
              </a:tr>
            </a:tbl>
          </a:graphicData>
        </a:graphic>
      </p:graphicFrame>
      <p:pic>
        <p:nvPicPr>
          <p:cNvPr id="3" name="Picture 2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12F1286E-4DD3-D32C-EE69-A655FDE7CD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7" y="8614"/>
            <a:ext cx="1266825" cy="10430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6" name="Picture 35" descr="A blue and white oval with text&#10;&#10;AI-generated content may be incorrect.">
            <a:extLst>
              <a:ext uri="{FF2B5EF4-FFF2-40B4-BE49-F238E27FC236}">
                <a16:creationId xmlns:a16="http://schemas.microsoft.com/office/drawing/2014/main" id="{9EFCD468-B871-6992-579D-2622F524625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6" y="80869"/>
            <a:ext cx="995715" cy="62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5935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383AA3-A4FA-B568-F224-BDC899BFFF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white background with red and black triangles&#10;&#10;AI-generated content may be incorrect.">
            <a:extLst>
              <a:ext uri="{FF2B5EF4-FFF2-40B4-BE49-F238E27FC236}">
                <a16:creationId xmlns:a16="http://schemas.microsoft.com/office/drawing/2014/main" id="{593B2057-4907-4AE7-B593-D66774BBD8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688"/>
            <a:ext cx="9144000" cy="689114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1D203754-47E1-9B40-FD69-CC7AA067A05E}"/>
              </a:ext>
            </a:extLst>
          </p:cNvPr>
          <p:cNvSpPr txBox="1"/>
          <p:nvPr/>
        </p:nvSpPr>
        <p:spPr>
          <a:xfrm>
            <a:off x="1214413" y="537802"/>
            <a:ext cx="7239607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 u="sng" dirty="0"/>
              <a:t>History </a:t>
            </a:r>
          </a:p>
          <a:p>
            <a:r>
              <a:rPr lang="en-GB" sz="2400" b="1" u="sng" dirty="0"/>
              <a:t> Year 5 - Progression of Knowledge and Skills  </a:t>
            </a:r>
          </a:p>
          <a:p>
            <a:endParaRPr lang="en-GB" sz="2400" dirty="0"/>
          </a:p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9E307385-CF51-D06B-83CE-035A2771C6B1}"/>
              </a:ext>
            </a:extLst>
          </p:cNvPr>
          <p:cNvSpPr txBox="1"/>
          <p:nvPr/>
        </p:nvSpPr>
        <p:spPr>
          <a:xfrm>
            <a:off x="447675" y="1459231"/>
            <a:ext cx="7648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9E93C1E7-34EB-74B4-16E7-4C314C2FA3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849563"/>
              </p:ext>
            </p:extLst>
          </p:nvPr>
        </p:nvGraphicFramePr>
        <p:xfrm>
          <a:off x="500062" y="1352961"/>
          <a:ext cx="7543800" cy="5270912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790699">
                  <a:extLst>
                    <a:ext uri="{9D8B030D-6E8A-4147-A177-3AD203B41FA5}">
                      <a16:colId xmlns:a16="http://schemas.microsoft.com/office/drawing/2014/main" val="4207191668"/>
                    </a:ext>
                  </a:extLst>
                </a:gridCol>
                <a:gridCol w="2683173">
                  <a:extLst>
                    <a:ext uri="{9D8B030D-6E8A-4147-A177-3AD203B41FA5}">
                      <a16:colId xmlns:a16="http://schemas.microsoft.com/office/drawing/2014/main" val="4119414300"/>
                    </a:ext>
                  </a:extLst>
                </a:gridCol>
                <a:gridCol w="3069928">
                  <a:extLst>
                    <a:ext uri="{9D8B030D-6E8A-4147-A177-3AD203B41FA5}">
                      <a16:colId xmlns:a16="http://schemas.microsoft.com/office/drawing/2014/main" val="895877122"/>
                    </a:ext>
                  </a:extLst>
                </a:gridCol>
              </a:tblGrid>
              <a:tr h="516032"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Skills/Historical Enquiry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545548"/>
                  </a:ext>
                </a:extLst>
              </a:tr>
              <a:tr h="4695732">
                <a:tc>
                  <a:txBody>
                    <a:bodyPr/>
                    <a:lstStyle/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Summer 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(continued)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is the legacy of the Ancient Greek civilisation? </a:t>
                      </a:r>
                    </a:p>
                    <a:p>
                      <a:pPr algn="ctr"/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DC: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Sources of evidence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Similarities and differences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interpretations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significance 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be able to compare education in different cultures, times and groups.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understand that there are differences between early and later civilisations.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understand there was a race to discover new countries and that this resulted in new items to be traded in (e.g. silk, spices and precious metals.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understand that people in the past were as inventive and sophisticated in thinking as people today.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know that new and sophisticated technologies were advanced which allowed cities to develop.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To be able to identify the achievements of civilisations and explain why these achievements were so important.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be able to compare the achievements of different civilisations and groups.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Describing how secondary sources are influenced by the beliefs, cultures and time of the author.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Comparing accounts of events from different sources.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Evaluating the usefulness of historical sources.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Addressing and devising historically valid questions.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Understanding that different evidence creates different conclusions.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Evaluating the interpretations made by historians.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Identifying methods to use to carry out the research.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Asking questions about the interpretations, viewpoints and perspectives held by others.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Using different sources to make and substantiate historical claims.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Developing an awareness of the variety of historical evidence in different periods of time.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Distinguishing between fact and opinion.</a:t>
                      </a:r>
                    </a:p>
                    <a:p>
                      <a:pPr lvl="0"/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87295"/>
                  </a:ext>
                </a:extLst>
              </a:tr>
            </a:tbl>
          </a:graphicData>
        </a:graphic>
      </p:graphicFrame>
      <p:pic>
        <p:nvPicPr>
          <p:cNvPr id="3" name="Picture 2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D102C78B-2144-73E8-10B6-61076C3F4B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7" y="8614"/>
            <a:ext cx="1266825" cy="10430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6" name="Picture 35" descr="A blue and white oval with text&#10;&#10;AI-generated content may be incorrect.">
            <a:extLst>
              <a:ext uri="{FF2B5EF4-FFF2-40B4-BE49-F238E27FC236}">
                <a16:creationId xmlns:a16="http://schemas.microsoft.com/office/drawing/2014/main" id="{94BDCFF8-A9E3-FD34-B397-7BB26EF74F3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6" y="80869"/>
            <a:ext cx="995715" cy="62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9102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68AEB6-E5B1-590F-EB36-E636586A6C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white background with red and black triangles&#10;&#10;AI-generated content may be incorrect.">
            <a:extLst>
              <a:ext uri="{FF2B5EF4-FFF2-40B4-BE49-F238E27FC236}">
                <a16:creationId xmlns:a16="http://schemas.microsoft.com/office/drawing/2014/main" id="{08DB9BF2-9F56-08F3-4DE1-36C0F27738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688"/>
            <a:ext cx="9144000" cy="689114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870AB041-C817-8CA7-D8BB-079848964703}"/>
              </a:ext>
            </a:extLst>
          </p:cNvPr>
          <p:cNvSpPr txBox="1"/>
          <p:nvPr/>
        </p:nvSpPr>
        <p:spPr>
          <a:xfrm>
            <a:off x="1214413" y="537802"/>
            <a:ext cx="7239607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400" b="1" u="sng" dirty="0"/>
              <a:t>History </a:t>
            </a:r>
          </a:p>
          <a:p>
            <a:r>
              <a:rPr lang="en-GB" sz="2400" b="1" u="sng" dirty="0"/>
              <a:t> Year 5 - Progression of Knowledge and Skills  </a:t>
            </a:r>
          </a:p>
          <a:p>
            <a:endParaRPr lang="en-GB" sz="2400" dirty="0"/>
          </a:p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D51C346-5089-437C-9766-C4E83E8F6A47}"/>
              </a:ext>
            </a:extLst>
          </p:cNvPr>
          <p:cNvSpPr txBox="1"/>
          <p:nvPr/>
        </p:nvSpPr>
        <p:spPr>
          <a:xfrm>
            <a:off x="447675" y="1459231"/>
            <a:ext cx="7648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5FEA6429-1C93-BAE9-EF72-6246C197E7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6442834"/>
              </p:ext>
            </p:extLst>
          </p:nvPr>
        </p:nvGraphicFramePr>
        <p:xfrm>
          <a:off x="500062" y="1352961"/>
          <a:ext cx="7543800" cy="5211764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790699">
                  <a:extLst>
                    <a:ext uri="{9D8B030D-6E8A-4147-A177-3AD203B41FA5}">
                      <a16:colId xmlns:a16="http://schemas.microsoft.com/office/drawing/2014/main" val="4207191668"/>
                    </a:ext>
                  </a:extLst>
                </a:gridCol>
                <a:gridCol w="2683173">
                  <a:extLst>
                    <a:ext uri="{9D8B030D-6E8A-4147-A177-3AD203B41FA5}">
                      <a16:colId xmlns:a16="http://schemas.microsoft.com/office/drawing/2014/main" val="4119414300"/>
                    </a:ext>
                  </a:extLst>
                </a:gridCol>
                <a:gridCol w="3069928">
                  <a:extLst>
                    <a:ext uri="{9D8B030D-6E8A-4147-A177-3AD203B41FA5}">
                      <a16:colId xmlns:a16="http://schemas.microsoft.com/office/drawing/2014/main" val="895877122"/>
                    </a:ext>
                  </a:extLst>
                </a:gridCol>
              </a:tblGrid>
              <a:tr h="516032">
                <a:tc>
                  <a:txBody>
                    <a:bodyPr/>
                    <a:lstStyle/>
                    <a:p>
                      <a:pPr algn="ctr"/>
                      <a:r>
                        <a:rPr lang="en-GB" sz="1650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Knowledge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Skills/Historical Enquiry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7545548"/>
                  </a:ext>
                </a:extLst>
              </a:tr>
              <a:tr h="4695732">
                <a:tc>
                  <a:txBody>
                    <a:bodyPr/>
                    <a:lstStyle/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Summer 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(continued)</a:t>
                      </a: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is the legacy of the Ancient Greek civilisation? </a:t>
                      </a:r>
                    </a:p>
                    <a:p>
                      <a:pPr algn="ctr"/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DC: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Sources of evidence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Similarities and differences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interpretations</a:t>
                      </a:r>
                    </a:p>
                    <a:p>
                      <a:pPr marL="285750" indent="-285750" algn="ctr">
                        <a:buFontTx/>
                        <a:buChar char="-"/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Historical significance </a:t>
                      </a:r>
                      <a:endParaRPr lang="en-GB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6731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8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Recognising ‘gaps’ in evidence.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Identifying how sources with different perspectives can be used in a historical enquiry.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Considering a range of factors when discussing the reliability of sources, e.g. audience, purpose, accuracy, the creators of the source.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Making increasingly complex interpretations using more than one source of evidence.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Constructing structured and organised accounts using historical terms and relevant historical information from a range of sources.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Constructing explanations for past events using cause and effect.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Using evidence to support and illustrate claims.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2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29210" marB="0"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87295"/>
                  </a:ext>
                </a:extLst>
              </a:tr>
            </a:tbl>
          </a:graphicData>
        </a:graphic>
      </p:graphicFrame>
      <p:pic>
        <p:nvPicPr>
          <p:cNvPr id="3" name="Picture 2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B0942B05-4B30-10EA-6D79-DBDBAC0E5D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07" y="8614"/>
            <a:ext cx="1266825" cy="10430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6" name="Picture 35" descr="A blue and white oval with text&#10;&#10;AI-generated content may be incorrect.">
            <a:extLst>
              <a:ext uri="{FF2B5EF4-FFF2-40B4-BE49-F238E27FC236}">
                <a16:creationId xmlns:a16="http://schemas.microsoft.com/office/drawing/2014/main" id="{BCF84FE8-8270-CBA9-989E-2D60843EBE7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46" y="80869"/>
            <a:ext cx="995715" cy="62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85046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10868</TotalTime>
  <Words>2405</Words>
  <Application>Microsoft Office PowerPoint</Application>
  <PresentationFormat>On-screen Show (4:3)</PresentationFormat>
  <Paragraphs>287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Aptos</vt:lpstr>
      <vt:lpstr>Aptos Display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Hawa Vasyat</dc:creator>
  <cp:lastModifiedBy>Megan Shaw</cp:lastModifiedBy>
  <cp:revision>47</cp:revision>
  <dcterms:created xsi:type="dcterms:W3CDTF">2026-02-24T09:01:14Z</dcterms:created>
  <dcterms:modified xsi:type="dcterms:W3CDTF">2026-08-27T16:02:59Z</dcterms:modified>
</cp:coreProperties>
</file>