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FD678EF-9959-4F99-BDBC-A20DD67D415D}">
          <p14:sldIdLst>
            <p14:sldId id="256"/>
            <p14:sldId id="257"/>
            <p14:sldId id="258"/>
            <p14:sldId id="259"/>
            <p14:sldId id="260"/>
            <p14:sldId id="261"/>
            <p14:sldId id="262"/>
            <p14:sldId id="263"/>
            <p14:sldId id="264"/>
            <p14:sldId id="265"/>
            <p14:sldId id="26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5E63D0-45EA-404A-B6A6-63C3E5ACE1CC}" v="10" dt="2026-08-27T13:58:32.7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421" autoAdjust="0"/>
  </p:normalViewPr>
  <p:slideViewPr>
    <p:cSldViewPr snapToGrid="0">
      <p:cViewPr>
        <p:scale>
          <a:sx n="80" d="100"/>
          <a:sy n="80" d="100"/>
        </p:scale>
        <p:origin x="1522" y="-130"/>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Shaw" userId="d58ef987-22b8-4661-8e1f-5c339cbe1ace" providerId="ADAL" clId="{E5EC78E0-CE55-47B2-9F74-F477B84CCFD2}"/>
    <pc:docChg chg="undo custSel addSld delSld modSld modSection">
      <pc:chgData name="Megan Shaw" userId="d58ef987-22b8-4661-8e1f-5c339cbe1ace" providerId="ADAL" clId="{E5EC78E0-CE55-47B2-9F74-F477B84CCFD2}" dt="2026-08-27T13:59:43.864" v="658" actId="14100"/>
      <pc:docMkLst>
        <pc:docMk/>
      </pc:docMkLst>
      <pc:sldChg chg="modSp mod">
        <pc:chgData name="Megan Shaw" userId="d58ef987-22b8-4661-8e1f-5c339cbe1ace" providerId="ADAL" clId="{E5EC78E0-CE55-47B2-9F74-F477B84CCFD2}" dt="2026-08-27T13:37:47.462" v="381" actId="20577"/>
        <pc:sldMkLst>
          <pc:docMk/>
          <pc:sldMk cId="2144579439" sldId="256"/>
        </pc:sldMkLst>
        <pc:spChg chg="mod">
          <ac:chgData name="Megan Shaw" userId="d58ef987-22b8-4661-8e1f-5c339cbe1ace" providerId="ADAL" clId="{E5EC78E0-CE55-47B2-9F74-F477B84CCFD2}" dt="2026-08-27T12:56:21.722" v="12" actId="20577"/>
          <ac:spMkLst>
            <pc:docMk/>
            <pc:sldMk cId="2144579439" sldId="256"/>
            <ac:spMk id="26" creationId="{52E2B36D-A6EE-3EBF-8383-3FFF756ACD2C}"/>
          </ac:spMkLst>
        </pc:spChg>
        <pc:graphicFrameChg chg="mod modGraphic">
          <ac:chgData name="Megan Shaw" userId="d58ef987-22b8-4661-8e1f-5c339cbe1ace" providerId="ADAL" clId="{E5EC78E0-CE55-47B2-9F74-F477B84CCFD2}" dt="2026-08-27T13:37:47.462" v="381" actId="20577"/>
          <ac:graphicFrameMkLst>
            <pc:docMk/>
            <pc:sldMk cId="2144579439" sldId="256"/>
            <ac:graphicFrameMk id="34" creationId="{196E0E15-4907-F33B-0B94-D20D479BD463}"/>
          </ac:graphicFrameMkLst>
        </pc:graphicFrameChg>
      </pc:sldChg>
      <pc:sldChg chg="del">
        <pc:chgData name="Megan Shaw" userId="d58ef987-22b8-4661-8e1f-5c339cbe1ace" providerId="ADAL" clId="{E5EC78E0-CE55-47B2-9F74-F477B84CCFD2}" dt="2026-08-27T12:56:06.070" v="7" actId="47"/>
        <pc:sldMkLst>
          <pc:docMk/>
          <pc:sldMk cId="1203715093" sldId="257"/>
        </pc:sldMkLst>
      </pc:sldChg>
      <pc:sldChg chg="modSp add mod">
        <pc:chgData name="Megan Shaw" userId="d58ef987-22b8-4661-8e1f-5c339cbe1ace" providerId="ADAL" clId="{E5EC78E0-CE55-47B2-9F74-F477B84CCFD2}" dt="2026-08-27T13:37:58.495" v="383" actId="20577"/>
        <pc:sldMkLst>
          <pc:docMk/>
          <pc:sldMk cId="2783637385" sldId="257"/>
        </pc:sldMkLst>
        <pc:graphicFrameChg chg="modGraphic">
          <ac:chgData name="Megan Shaw" userId="d58ef987-22b8-4661-8e1f-5c339cbe1ace" providerId="ADAL" clId="{E5EC78E0-CE55-47B2-9F74-F477B84CCFD2}" dt="2026-08-27T13:37:58.495" v="383" actId="20577"/>
          <ac:graphicFrameMkLst>
            <pc:docMk/>
            <pc:sldMk cId="2783637385" sldId="257"/>
            <ac:graphicFrameMk id="34" creationId="{168211B6-D967-C03F-2D40-BB60D31CD231}"/>
          </ac:graphicFrameMkLst>
        </pc:graphicFrameChg>
      </pc:sldChg>
      <pc:sldChg chg="modSp add mod">
        <pc:chgData name="Megan Shaw" userId="d58ef987-22b8-4661-8e1f-5c339cbe1ace" providerId="ADAL" clId="{E5EC78E0-CE55-47B2-9F74-F477B84CCFD2}" dt="2026-08-27T13:38:20.438" v="384" actId="20577"/>
        <pc:sldMkLst>
          <pc:docMk/>
          <pc:sldMk cId="3888126129" sldId="258"/>
        </pc:sldMkLst>
        <pc:graphicFrameChg chg="modGraphic">
          <ac:chgData name="Megan Shaw" userId="d58ef987-22b8-4661-8e1f-5c339cbe1ace" providerId="ADAL" clId="{E5EC78E0-CE55-47B2-9F74-F477B84CCFD2}" dt="2026-08-27T13:38:20.438" v="384" actId="20577"/>
          <ac:graphicFrameMkLst>
            <pc:docMk/>
            <pc:sldMk cId="3888126129" sldId="258"/>
            <ac:graphicFrameMk id="34" creationId="{CAA9D7C8-3E4C-3CCF-544D-E5C16E9B5F0B}"/>
          </ac:graphicFrameMkLst>
        </pc:graphicFrameChg>
      </pc:sldChg>
      <pc:sldChg chg="del">
        <pc:chgData name="Megan Shaw" userId="d58ef987-22b8-4661-8e1f-5c339cbe1ace" providerId="ADAL" clId="{E5EC78E0-CE55-47B2-9F74-F477B84CCFD2}" dt="2026-08-27T12:56:05.753" v="6" actId="47"/>
        <pc:sldMkLst>
          <pc:docMk/>
          <pc:sldMk cId="4205672388" sldId="258"/>
        </pc:sldMkLst>
      </pc:sldChg>
      <pc:sldChg chg="del">
        <pc:chgData name="Megan Shaw" userId="d58ef987-22b8-4661-8e1f-5c339cbe1ace" providerId="ADAL" clId="{E5EC78E0-CE55-47B2-9F74-F477B84CCFD2}" dt="2026-08-27T12:56:04.882" v="5" actId="47"/>
        <pc:sldMkLst>
          <pc:docMk/>
          <pc:sldMk cId="1867765216" sldId="259"/>
        </pc:sldMkLst>
      </pc:sldChg>
      <pc:sldChg chg="modSp add mod">
        <pc:chgData name="Megan Shaw" userId="d58ef987-22b8-4661-8e1f-5c339cbe1ace" providerId="ADAL" clId="{E5EC78E0-CE55-47B2-9F74-F477B84CCFD2}" dt="2026-08-27T13:32:29.355" v="248" actId="20577"/>
        <pc:sldMkLst>
          <pc:docMk/>
          <pc:sldMk cId="3214887171" sldId="259"/>
        </pc:sldMkLst>
        <pc:graphicFrameChg chg="modGraphic">
          <ac:chgData name="Megan Shaw" userId="d58ef987-22b8-4661-8e1f-5c339cbe1ace" providerId="ADAL" clId="{E5EC78E0-CE55-47B2-9F74-F477B84CCFD2}" dt="2026-08-27T13:32:29.355" v="248" actId="20577"/>
          <ac:graphicFrameMkLst>
            <pc:docMk/>
            <pc:sldMk cId="3214887171" sldId="259"/>
            <ac:graphicFrameMk id="34" creationId="{32AA46B0-928B-0174-B48F-301C59887ED7}"/>
          </ac:graphicFrameMkLst>
        </pc:graphicFrameChg>
      </pc:sldChg>
      <pc:sldChg chg="modSp add mod">
        <pc:chgData name="Megan Shaw" userId="d58ef987-22b8-4661-8e1f-5c339cbe1ace" providerId="ADAL" clId="{E5EC78E0-CE55-47B2-9F74-F477B84CCFD2}" dt="2026-08-27T13:59:13.579" v="656" actId="20577"/>
        <pc:sldMkLst>
          <pc:docMk/>
          <pc:sldMk cId="1540534722" sldId="260"/>
        </pc:sldMkLst>
        <pc:graphicFrameChg chg="mod modGraphic">
          <ac:chgData name="Megan Shaw" userId="d58ef987-22b8-4661-8e1f-5c339cbe1ace" providerId="ADAL" clId="{E5EC78E0-CE55-47B2-9F74-F477B84CCFD2}" dt="2026-08-27T13:59:13.579" v="656" actId="20577"/>
          <ac:graphicFrameMkLst>
            <pc:docMk/>
            <pc:sldMk cId="1540534722" sldId="260"/>
            <ac:graphicFrameMk id="34" creationId="{BAD4B27F-9118-4ABF-4EDC-1259B35CCEBE}"/>
          </ac:graphicFrameMkLst>
        </pc:graphicFrameChg>
      </pc:sldChg>
      <pc:sldChg chg="del">
        <pc:chgData name="Megan Shaw" userId="d58ef987-22b8-4661-8e1f-5c339cbe1ace" providerId="ADAL" clId="{E5EC78E0-CE55-47B2-9F74-F477B84CCFD2}" dt="2026-08-27T12:56:04.614" v="4" actId="47"/>
        <pc:sldMkLst>
          <pc:docMk/>
          <pc:sldMk cId="1695489174" sldId="260"/>
        </pc:sldMkLst>
      </pc:sldChg>
      <pc:sldChg chg="modSp add mod">
        <pc:chgData name="Megan Shaw" userId="d58ef987-22b8-4661-8e1f-5c339cbe1ace" providerId="ADAL" clId="{E5EC78E0-CE55-47B2-9F74-F477B84CCFD2}" dt="2026-08-27T13:43:46.074" v="465" actId="20577"/>
        <pc:sldMkLst>
          <pc:docMk/>
          <pc:sldMk cId="667508605" sldId="261"/>
        </pc:sldMkLst>
        <pc:graphicFrameChg chg="modGraphic">
          <ac:chgData name="Megan Shaw" userId="d58ef987-22b8-4661-8e1f-5c339cbe1ace" providerId="ADAL" clId="{E5EC78E0-CE55-47B2-9F74-F477B84CCFD2}" dt="2026-08-27T13:43:46.074" v="465" actId="20577"/>
          <ac:graphicFrameMkLst>
            <pc:docMk/>
            <pc:sldMk cId="667508605" sldId="261"/>
            <ac:graphicFrameMk id="34" creationId="{275A5278-806B-7239-D8E3-B1EFDAB35632}"/>
          </ac:graphicFrameMkLst>
        </pc:graphicFrameChg>
      </pc:sldChg>
      <pc:sldChg chg="del">
        <pc:chgData name="Megan Shaw" userId="d58ef987-22b8-4661-8e1f-5c339cbe1ace" providerId="ADAL" clId="{E5EC78E0-CE55-47B2-9F74-F477B84CCFD2}" dt="2026-08-27T12:56:04.360" v="3" actId="47"/>
        <pc:sldMkLst>
          <pc:docMk/>
          <pc:sldMk cId="1277551104" sldId="261"/>
        </pc:sldMkLst>
      </pc:sldChg>
      <pc:sldChg chg="modSp add mod">
        <pc:chgData name="Megan Shaw" userId="d58ef987-22b8-4661-8e1f-5c339cbe1ace" providerId="ADAL" clId="{E5EC78E0-CE55-47B2-9F74-F477B84CCFD2}" dt="2026-08-27T13:43:10.384" v="456" actId="20577"/>
        <pc:sldMkLst>
          <pc:docMk/>
          <pc:sldMk cId="1160499892" sldId="262"/>
        </pc:sldMkLst>
        <pc:graphicFrameChg chg="modGraphic">
          <ac:chgData name="Megan Shaw" userId="d58ef987-22b8-4661-8e1f-5c339cbe1ace" providerId="ADAL" clId="{E5EC78E0-CE55-47B2-9F74-F477B84CCFD2}" dt="2026-08-27T13:43:10.384" v="456" actId="20577"/>
          <ac:graphicFrameMkLst>
            <pc:docMk/>
            <pc:sldMk cId="1160499892" sldId="262"/>
            <ac:graphicFrameMk id="34" creationId="{B40D73CD-2C55-D38C-7843-2875313B00EF}"/>
          </ac:graphicFrameMkLst>
        </pc:graphicFrameChg>
      </pc:sldChg>
      <pc:sldChg chg="del">
        <pc:chgData name="Megan Shaw" userId="d58ef987-22b8-4661-8e1f-5c339cbe1ace" providerId="ADAL" clId="{E5EC78E0-CE55-47B2-9F74-F477B84CCFD2}" dt="2026-08-27T12:56:04.086" v="2" actId="47"/>
        <pc:sldMkLst>
          <pc:docMk/>
          <pc:sldMk cId="3397884583" sldId="262"/>
        </pc:sldMkLst>
      </pc:sldChg>
      <pc:sldChg chg="modSp add mod">
        <pc:chgData name="Megan Shaw" userId="d58ef987-22b8-4661-8e1f-5c339cbe1ace" providerId="ADAL" clId="{E5EC78E0-CE55-47B2-9F74-F477B84CCFD2}" dt="2026-08-27T13:42:48.007" v="455" actId="12"/>
        <pc:sldMkLst>
          <pc:docMk/>
          <pc:sldMk cId="1990803646" sldId="263"/>
        </pc:sldMkLst>
        <pc:graphicFrameChg chg="modGraphic">
          <ac:chgData name="Megan Shaw" userId="d58ef987-22b8-4661-8e1f-5c339cbe1ace" providerId="ADAL" clId="{E5EC78E0-CE55-47B2-9F74-F477B84CCFD2}" dt="2026-08-27T13:42:48.007" v="455" actId="12"/>
          <ac:graphicFrameMkLst>
            <pc:docMk/>
            <pc:sldMk cId="1990803646" sldId="263"/>
            <ac:graphicFrameMk id="34" creationId="{C0552EDA-0DBC-EFB7-9F08-F9947BCFFD49}"/>
          </ac:graphicFrameMkLst>
        </pc:graphicFrameChg>
      </pc:sldChg>
      <pc:sldChg chg="del">
        <pc:chgData name="Megan Shaw" userId="d58ef987-22b8-4661-8e1f-5c339cbe1ace" providerId="ADAL" clId="{E5EC78E0-CE55-47B2-9F74-F477B84CCFD2}" dt="2026-08-27T12:56:03.764" v="1" actId="47"/>
        <pc:sldMkLst>
          <pc:docMk/>
          <pc:sldMk cId="4268393978" sldId="263"/>
        </pc:sldMkLst>
      </pc:sldChg>
      <pc:sldChg chg="del">
        <pc:chgData name="Megan Shaw" userId="d58ef987-22b8-4661-8e1f-5c339cbe1ace" providerId="ADAL" clId="{E5EC78E0-CE55-47B2-9F74-F477B84CCFD2}" dt="2026-08-27T12:56:03.278" v="0" actId="47"/>
        <pc:sldMkLst>
          <pc:docMk/>
          <pc:sldMk cId="44590877" sldId="264"/>
        </pc:sldMkLst>
      </pc:sldChg>
      <pc:sldChg chg="modSp add mod">
        <pc:chgData name="Megan Shaw" userId="d58ef987-22b8-4661-8e1f-5c339cbe1ace" providerId="ADAL" clId="{E5EC78E0-CE55-47B2-9F74-F477B84CCFD2}" dt="2026-08-27T13:57:30.040" v="635" actId="20577"/>
        <pc:sldMkLst>
          <pc:docMk/>
          <pc:sldMk cId="857897595" sldId="264"/>
        </pc:sldMkLst>
        <pc:graphicFrameChg chg="mod modGraphic">
          <ac:chgData name="Megan Shaw" userId="d58ef987-22b8-4661-8e1f-5c339cbe1ace" providerId="ADAL" clId="{E5EC78E0-CE55-47B2-9F74-F477B84CCFD2}" dt="2026-08-27T13:57:30.040" v="635" actId="20577"/>
          <ac:graphicFrameMkLst>
            <pc:docMk/>
            <pc:sldMk cId="857897595" sldId="264"/>
            <ac:graphicFrameMk id="34" creationId="{E4B4805D-A193-7495-88B6-72B2C64891D3}"/>
          </ac:graphicFrameMkLst>
        </pc:graphicFrameChg>
      </pc:sldChg>
      <pc:sldChg chg="modSp add mod">
        <pc:chgData name="Megan Shaw" userId="d58ef987-22b8-4661-8e1f-5c339cbe1ace" providerId="ADAL" clId="{E5EC78E0-CE55-47B2-9F74-F477B84CCFD2}" dt="2026-08-27T13:58:22.253" v="649" actId="20577"/>
        <pc:sldMkLst>
          <pc:docMk/>
          <pc:sldMk cId="4027433428" sldId="265"/>
        </pc:sldMkLst>
        <pc:graphicFrameChg chg="modGraphic">
          <ac:chgData name="Megan Shaw" userId="d58ef987-22b8-4661-8e1f-5c339cbe1ace" providerId="ADAL" clId="{E5EC78E0-CE55-47B2-9F74-F477B84CCFD2}" dt="2026-08-27T13:58:22.253" v="649" actId="20577"/>
          <ac:graphicFrameMkLst>
            <pc:docMk/>
            <pc:sldMk cId="4027433428" sldId="265"/>
            <ac:graphicFrameMk id="34" creationId="{FCC3354F-D8B5-FC4C-BCCC-F7F069D9F0B7}"/>
          </ac:graphicFrameMkLst>
        </pc:graphicFrameChg>
      </pc:sldChg>
      <pc:sldChg chg="modSp add mod">
        <pc:chgData name="Megan Shaw" userId="d58ef987-22b8-4661-8e1f-5c339cbe1ace" providerId="ADAL" clId="{E5EC78E0-CE55-47B2-9F74-F477B84CCFD2}" dt="2026-08-27T13:59:43.864" v="658" actId="14100"/>
        <pc:sldMkLst>
          <pc:docMk/>
          <pc:sldMk cId="347679379" sldId="266"/>
        </pc:sldMkLst>
        <pc:graphicFrameChg chg="mod modGraphic">
          <ac:chgData name="Megan Shaw" userId="d58ef987-22b8-4661-8e1f-5c339cbe1ace" providerId="ADAL" clId="{E5EC78E0-CE55-47B2-9F74-F477B84CCFD2}" dt="2026-08-27T13:59:43.864" v="658" actId="14100"/>
          <ac:graphicFrameMkLst>
            <pc:docMk/>
            <pc:sldMk cId="347679379" sldId="266"/>
            <ac:graphicFrameMk id="34" creationId="{EF42DF1E-E2E8-EEA0-140F-CD4C75901948}"/>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82FB0A-D716-4419-8A41-52C81053190F}" type="datetimeFigureOut">
              <a:rPr lang="en-GB" smtClean="0"/>
              <a:t>20/08/2026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2D849F-2B89-49F2-AA8C-A8F4EE614754}" type="slidenum">
              <a:rPr lang="en-GB" smtClean="0"/>
              <a:t>‹#›</a:t>
            </a:fld>
            <a:endParaRPr lang="en-GB"/>
          </a:p>
        </p:txBody>
      </p:sp>
    </p:spTree>
    <p:extLst>
      <p:ext uri="{BB962C8B-B14F-4D97-AF65-F5344CB8AC3E}">
        <p14:creationId xmlns:p14="http://schemas.microsoft.com/office/powerpoint/2010/main" val="2154092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2D849F-2B89-49F2-AA8C-A8F4EE614754}" type="slidenum">
              <a:rPr lang="en-GB" smtClean="0"/>
              <a:t>1</a:t>
            </a:fld>
            <a:endParaRPr lang="en-GB"/>
          </a:p>
        </p:txBody>
      </p:sp>
    </p:spTree>
    <p:extLst>
      <p:ext uri="{BB962C8B-B14F-4D97-AF65-F5344CB8AC3E}">
        <p14:creationId xmlns:p14="http://schemas.microsoft.com/office/powerpoint/2010/main" val="16652639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B3FB0-4D26-F521-266B-82F199CB3E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5C57E9-B7A9-A035-AE62-7D1AAD7B43E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E41BD3F-9A68-4E4C-D102-313FADC5740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BED6A57-341C-DB86-51FE-562C95D92AFE}"/>
              </a:ext>
            </a:extLst>
          </p:cNvPr>
          <p:cNvSpPr>
            <a:spLocks noGrp="1"/>
          </p:cNvSpPr>
          <p:nvPr>
            <p:ph type="sldNum" sz="quarter" idx="5"/>
          </p:nvPr>
        </p:nvSpPr>
        <p:spPr/>
        <p:txBody>
          <a:bodyPr/>
          <a:lstStyle/>
          <a:p>
            <a:fld id="{832D849F-2B89-49F2-AA8C-A8F4EE614754}" type="slidenum">
              <a:rPr lang="en-GB" smtClean="0"/>
              <a:t>2</a:t>
            </a:fld>
            <a:endParaRPr lang="en-GB"/>
          </a:p>
        </p:txBody>
      </p:sp>
    </p:spTree>
    <p:extLst>
      <p:ext uri="{BB962C8B-B14F-4D97-AF65-F5344CB8AC3E}">
        <p14:creationId xmlns:p14="http://schemas.microsoft.com/office/powerpoint/2010/main" val="2401871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60866-A307-D388-FA9B-8FD8185911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1554DB-989C-A73F-42F3-D2BC5A5AD62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D35541D-BDD1-38CD-4448-3DA8CB5A662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FDB9FCB-E175-AF3B-2FEF-24DE71C58C1C}"/>
              </a:ext>
            </a:extLst>
          </p:cNvPr>
          <p:cNvSpPr>
            <a:spLocks noGrp="1"/>
          </p:cNvSpPr>
          <p:nvPr>
            <p:ph type="sldNum" sz="quarter" idx="5"/>
          </p:nvPr>
        </p:nvSpPr>
        <p:spPr/>
        <p:txBody>
          <a:bodyPr/>
          <a:lstStyle/>
          <a:p>
            <a:fld id="{832D849F-2B89-49F2-AA8C-A8F4EE614754}" type="slidenum">
              <a:rPr lang="en-GB" smtClean="0"/>
              <a:t>3</a:t>
            </a:fld>
            <a:endParaRPr lang="en-GB"/>
          </a:p>
        </p:txBody>
      </p:sp>
    </p:spTree>
    <p:extLst>
      <p:ext uri="{BB962C8B-B14F-4D97-AF65-F5344CB8AC3E}">
        <p14:creationId xmlns:p14="http://schemas.microsoft.com/office/powerpoint/2010/main" val="3107086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CFD7F-9DD3-97E6-0834-42BDDB99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DEB227-4D59-21B2-AAB5-B07B856C379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2B9EF32-0473-0C86-E96F-313638CDE64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42F370C-438F-7475-4E6C-558A1FCCC0FC}"/>
              </a:ext>
            </a:extLst>
          </p:cNvPr>
          <p:cNvSpPr>
            <a:spLocks noGrp="1"/>
          </p:cNvSpPr>
          <p:nvPr>
            <p:ph type="sldNum" sz="quarter" idx="5"/>
          </p:nvPr>
        </p:nvSpPr>
        <p:spPr/>
        <p:txBody>
          <a:bodyPr/>
          <a:lstStyle/>
          <a:p>
            <a:fld id="{832D849F-2B89-49F2-AA8C-A8F4EE614754}" type="slidenum">
              <a:rPr lang="en-GB" smtClean="0"/>
              <a:t>4</a:t>
            </a:fld>
            <a:endParaRPr lang="en-GB"/>
          </a:p>
        </p:txBody>
      </p:sp>
    </p:spTree>
    <p:extLst>
      <p:ext uri="{BB962C8B-B14F-4D97-AF65-F5344CB8AC3E}">
        <p14:creationId xmlns:p14="http://schemas.microsoft.com/office/powerpoint/2010/main" val="830080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6DC9D-4F25-AADE-C844-87AE4ACAE5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BC0CBD-BC1D-C56E-A480-96BA083BE6C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F9CF8D6-1ED9-8163-C950-97322916029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DE6C689-A9D7-D563-1CF7-E79FD6B8562B}"/>
              </a:ext>
            </a:extLst>
          </p:cNvPr>
          <p:cNvSpPr>
            <a:spLocks noGrp="1"/>
          </p:cNvSpPr>
          <p:nvPr>
            <p:ph type="sldNum" sz="quarter" idx="5"/>
          </p:nvPr>
        </p:nvSpPr>
        <p:spPr/>
        <p:txBody>
          <a:bodyPr/>
          <a:lstStyle/>
          <a:p>
            <a:fld id="{832D849F-2B89-49F2-AA8C-A8F4EE614754}" type="slidenum">
              <a:rPr lang="en-GB" smtClean="0"/>
              <a:t>5</a:t>
            </a:fld>
            <a:endParaRPr lang="en-GB"/>
          </a:p>
        </p:txBody>
      </p:sp>
    </p:spTree>
    <p:extLst>
      <p:ext uri="{BB962C8B-B14F-4D97-AF65-F5344CB8AC3E}">
        <p14:creationId xmlns:p14="http://schemas.microsoft.com/office/powerpoint/2010/main" val="102912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A17DD-9D2F-9BF2-14E3-FFCCFA44EA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8216E8-F227-4EB9-86D5-BD69245AC54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A14E729-9CDE-9B10-B13D-5F036C8EBE5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4B4CE25-5FDD-91F1-E9EA-F31CFA2D5132}"/>
              </a:ext>
            </a:extLst>
          </p:cNvPr>
          <p:cNvSpPr>
            <a:spLocks noGrp="1"/>
          </p:cNvSpPr>
          <p:nvPr>
            <p:ph type="sldNum" sz="quarter" idx="5"/>
          </p:nvPr>
        </p:nvSpPr>
        <p:spPr/>
        <p:txBody>
          <a:bodyPr/>
          <a:lstStyle/>
          <a:p>
            <a:fld id="{832D849F-2B89-49F2-AA8C-A8F4EE614754}" type="slidenum">
              <a:rPr lang="en-GB" smtClean="0"/>
              <a:t>6</a:t>
            </a:fld>
            <a:endParaRPr lang="en-GB"/>
          </a:p>
        </p:txBody>
      </p:sp>
    </p:spTree>
    <p:extLst>
      <p:ext uri="{BB962C8B-B14F-4D97-AF65-F5344CB8AC3E}">
        <p14:creationId xmlns:p14="http://schemas.microsoft.com/office/powerpoint/2010/main" val="1750687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F91AD-3221-C3F8-4BC5-DB691BA4D2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DEACEE-E3F2-CDF2-30B5-B66F012D94CF}"/>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C0D73149-76C3-AD85-2009-BFE37F6AFC6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7422680-2A9E-D5D6-2D48-CDE4A2FD89B8}"/>
              </a:ext>
            </a:extLst>
          </p:cNvPr>
          <p:cNvSpPr>
            <a:spLocks noGrp="1"/>
          </p:cNvSpPr>
          <p:nvPr>
            <p:ph type="sldNum" sz="quarter" idx="5"/>
          </p:nvPr>
        </p:nvSpPr>
        <p:spPr/>
        <p:txBody>
          <a:bodyPr/>
          <a:lstStyle/>
          <a:p>
            <a:fld id="{832D849F-2B89-49F2-AA8C-A8F4EE614754}" type="slidenum">
              <a:rPr lang="en-GB" smtClean="0"/>
              <a:t>7</a:t>
            </a:fld>
            <a:endParaRPr lang="en-GB"/>
          </a:p>
        </p:txBody>
      </p:sp>
    </p:spTree>
    <p:extLst>
      <p:ext uri="{BB962C8B-B14F-4D97-AF65-F5344CB8AC3E}">
        <p14:creationId xmlns:p14="http://schemas.microsoft.com/office/powerpoint/2010/main" val="16725609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4B7AF-DC06-81FF-8C1D-5F06FE382A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755EF6-D2D9-0506-3B88-488A0EF686A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B53B967-FA0D-DE49-54B3-33C80407265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BE265B8-3ABA-D0EA-0CC2-A877C6004A39}"/>
              </a:ext>
            </a:extLst>
          </p:cNvPr>
          <p:cNvSpPr>
            <a:spLocks noGrp="1"/>
          </p:cNvSpPr>
          <p:nvPr>
            <p:ph type="sldNum" sz="quarter" idx="5"/>
          </p:nvPr>
        </p:nvSpPr>
        <p:spPr/>
        <p:txBody>
          <a:bodyPr/>
          <a:lstStyle/>
          <a:p>
            <a:fld id="{832D849F-2B89-49F2-AA8C-A8F4EE614754}" type="slidenum">
              <a:rPr lang="en-GB" smtClean="0"/>
              <a:t>8</a:t>
            </a:fld>
            <a:endParaRPr lang="en-GB"/>
          </a:p>
        </p:txBody>
      </p:sp>
    </p:spTree>
    <p:extLst>
      <p:ext uri="{BB962C8B-B14F-4D97-AF65-F5344CB8AC3E}">
        <p14:creationId xmlns:p14="http://schemas.microsoft.com/office/powerpoint/2010/main" val="1059829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F0121-DF1F-A9BF-EA4F-50176FCF89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D19D4F-31D4-5879-EC2C-20703B4940B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BE34F7B-EE59-2611-CBDC-5622190A7F8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4AC834A-3201-A380-2037-90DB9969940C}"/>
              </a:ext>
            </a:extLst>
          </p:cNvPr>
          <p:cNvSpPr>
            <a:spLocks noGrp="1"/>
          </p:cNvSpPr>
          <p:nvPr>
            <p:ph type="sldNum" sz="quarter" idx="5"/>
          </p:nvPr>
        </p:nvSpPr>
        <p:spPr/>
        <p:txBody>
          <a:bodyPr/>
          <a:lstStyle/>
          <a:p>
            <a:fld id="{832D849F-2B89-49F2-AA8C-A8F4EE614754}" type="slidenum">
              <a:rPr lang="en-GB" smtClean="0"/>
              <a:t>9</a:t>
            </a:fld>
            <a:endParaRPr lang="en-GB"/>
          </a:p>
        </p:txBody>
      </p:sp>
    </p:spTree>
    <p:extLst>
      <p:ext uri="{BB962C8B-B14F-4D97-AF65-F5344CB8AC3E}">
        <p14:creationId xmlns:p14="http://schemas.microsoft.com/office/powerpoint/2010/main" val="893890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891A5-97B6-738D-0A54-2242EB9BE3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9DE3A7-521F-8F81-B322-1FC951C502FD}"/>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80917F3-0DD9-368E-43EC-70BADC2EE1F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388F59B-94DC-F8CE-0173-910F4FE76974}"/>
              </a:ext>
            </a:extLst>
          </p:cNvPr>
          <p:cNvSpPr>
            <a:spLocks noGrp="1"/>
          </p:cNvSpPr>
          <p:nvPr>
            <p:ph type="sldNum" sz="quarter" idx="5"/>
          </p:nvPr>
        </p:nvSpPr>
        <p:spPr/>
        <p:txBody>
          <a:bodyPr/>
          <a:lstStyle/>
          <a:p>
            <a:fld id="{832D849F-2B89-49F2-AA8C-A8F4EE614754}" type="slidenum">
              <a:rPr lang="en-GB" smtClean="0"/>
              <a:t>10</a:t>
            </a:fld>
            <a:endParaRPr lang="en-GB"/>
          </a:p>
        </p:txBody>
      </p:sp>
    </p:spTree>
    <p:extLst>
      <p:ext uri="{BB962C8B-B14F-4D97-AF65-F5344CB8AC3E}">
        <p14:creationId xmlns:p14="http://schemas.microsoft.com/office/powerpoint/2010/main" val="4249363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6F676-B248-0602-4BC6-F18D384375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28716E-2AE4-D810-5CC7-630271D9FE9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470E72B-4F84-2A34-2542-404B5C1B40E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D73851E-A516-3AC2-6045-7B73FFF788CA}"/>
              </a:ext>
            </a:extLst>
          </p:cNvPr>
          <p:cNvSpPr>
            <a:spLocks noGrp="1"/>
          </p:cNvSpPr>
          <p:nvPr>
            <p:ph type="sldNum" sz="quarter" idx="5"/>
          </p:nvPr>
        </p:nvSpPr>
        <p:spPr/>
        <p:txBody>
          <a:bodyPr/>
          <a:lstStyle/>
          <a:p>
            <a:fld id="{832D849F-2B89-49F2-AA8C-A8F4EE614754}" type="slidenum">
              <a:rPr lang="en-GB" smtClean="0"/>
              <a:t>11</a:t>
            </a:fld>
            <a:endParaRPr lang="en-GB"/>
          </a:p>
        </p:txBody>
      </p:sp>
    </p:spTree>
    <p:extLst>
      <p:ext uri="{BB962C8B-B14F-4D97-AF65-F5344CB8AC3E}">
        <p14:creationId xmlns:p14="http://schemas.microsoft.com/office/powerpoint/2010/main" val="4283211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57BE7C9-6E8D-4916-95F8-7AE516E80668}" type="datetimeFigureOut">
              <a:rPr lang="en-GB" smtClean="0"/>
              <a:t>20/08/2026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1195135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57BE7C9-6E8D-4916-95F8-7AE516E80668}" type="datetimeFigureOut">
              <a:rPr lang="en-GB" smtClean="0"/>
              <a:t>20/08/2026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3991260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57BE7C9-6E8D-4916-95F8-7AE516E80668}" type="datetimeFigureOut">
              <a:rPr lang="en-GB" smtClean="0"/>
              <a:t>20/08/2026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2358801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757BE7C9-6E8D-4916-95F8-7AE516E80668}" type="datetimeFigureOut">
              <a:rPr lang="en-GB" smtClean="0"/>
              <a:t>20/08/2026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2336959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57BE7C9-6E8D-4916-95F8-7AE516E80668}" type="datetimeFigureOut">
              <a:rPr lang="en-GB" smtClean="0"/>
              <a:t>20/08/2026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324374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57BE7C9-6E8D-4916-95F8-7AE516E80668}" type="datetimeFigureOut">
              <a:rPr lang="en-GB" smtClean="0"/>
              <a:t>20/08/2026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3097238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BE7C9-6E8D-4916-95F8-7AE516E80668}" type="datetimeFigureOut">
              <a:rPr lang="en-GB" smtClean="0"/>
              <a:t>20/08/2026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1005523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57BE7C9-6E8D-4916-95F8-7AE516E80668}" type="datetimeFigureOut">
              <a:rPr lang="en-GB" smtClean="0"/>
              <a:t>20/08/2026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3720515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57BE7C9-6E8D-4916-95F8-7AE516E80668}" type="datetimeFigureOut">
              <a:rPr lang="en-GB" smtClean="0"/>
              <a:t>20/08/2026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380424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57BE7C9-6E8D-4916-95F8-7AE516E80668}" type="datetimeFigureOut">
              <a:rPr lang="en-GB" smtClean="0"/>
              <a:t>20/08/2026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1457740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57BE7C9-6E8D-4916-95F8-7AE516E80668}" type="datetimeFigureOut">
              <a:rPr lang="en-GB" smtClean="0"/>
              <a:t>20/08/2026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437EE9-9985-47CF-8921-F23B106E9CC4}" type="slidenum">
              <a:rPr lang="en-GB" smtClean="0"/>
              <a:t>‹#›</a:t>
            </a:fld>
            <a:endParaRPr lang="en-GB"/>
          </a:p>
        </p:txBody>
      </p:sp>
    </p:spTree>
    <p:extLst>
      <p:ext uri="{BB962C8B-B14F-4D97-AF65-F5344CB8AC3E}">
        <p14:creationId xmlns:p14="http://schemas.microsoft.com/office/powerpoint/2010/main" val="4119046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57BE7C9-6E8D-4916-95F8-7AE516E80668}" type="datetimeFigureOut">
              <a:rPr lang="en-GB" smtClean="0"/>
              <a:t>20/08/2026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437EE9-9985-47CF-8921-F23B106E9CC4}" type="slidenum">
              <a:rPr lang="en-GB" smtClean="0"/>
              <a:t>‹#›</a:t>
            </a:fld>
            <a:endParaRPr lang="en-GB"/>
          </a:p>
        </p:txBody>
      </p:sp>
    </p:spTree>
    <p:extLst>
      <p:ext uri="{BB962C8B-B14F-4D97-AF65-F5344CB8AC3E}">
        <p14:creationId xmlns:p14="http://schemas.microsoft.com/office/powerpoint/2010/main" val="62521129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D2D772F4-E520-1A3D-CCBB-F089C1717B27}"/>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52E2B36D-A6EE-3EBF-8383-3FFF756ACD2C}"/>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47A359D3-63E8-17AC-22AC-6C2F86624BA7}"/>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196E0E15-4907-F33B-0B94-D20D479BD463}"/>
              </a:ext>
            </a:extLst>
          </p:cNvPr>
          <p:cNvGraphicFramePr>
            <a:graphicFrameLocks noGrp="1"/>
          </p:cNvGraphicFramePr>
          <p:nvPr>
            <p:extLst>
              <p:ext uri="{D42A27DB-BD31-4B8C-83A1-F6EECF244321}">
                <p14:modId xmlns:p14="http://schemas.microsoft.com/office/powerpoint/2010/main" val="1883459736"/>
              </p:ext>
            </p:extLst>
          </p:nvPr>
        </p:nvGraphicFramePr>
        <p:xfrm>
          <a:off x="500062" y="1352961"/>
          <a:ext cx="7543800" cy="5270912"/>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3234954">
                  <a:extLst>
                    <a:ext uri="{9D8B030D-6E8A-4147-A177-3AD203B41FA5}">
                      <a16:colId xmlns:a16="http://schemas.microsoft.com/office/drawing/2014/main" val="4119414300"/>
                    </a:ext>
                  </a:extLst>
                </a:gridCol>
                <a:gridCol w="25181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Autumn</a:t>
                      </a:r>
                    </a:p>
                    <a:p>
                      <a:pPr marL="67310" algn="ctr">
                        <a:lnSpc>
                          <a:spcPct val="107000"/>
                        </a:lnSpc>
                        <a:spcAft>
                          <a:spcPts val="0"/>
                        </a:spcAft>
                      </a:pPr>
                      <a:endParaRPr lang="en-GB" sz="1800" b="1" kern="1200" dirty="0">
                        <a:solidFill>
                          <a:schemeClr val="tx1"/>
                        </a:solidFill>
                        <a:effectLst/>
                        <a:latin typeface="+mn-lt"/>
                        <a:ea typeface="+mn-ea"/>
                        <a:cs typeface="+mn-cs"/>
                      </a:endParaRPr>
                    </a:p>
                    <a:p>
                      <a:pPr marL="67310" algn="ctr">
                        <a:lnSpc>
                          <a:spcPct val="107000"/>
                        </a:lnSpc>
                        <a:spcAft>
                          <a:spcPts val="0"/>
                        </a:spcAft>
                      </a:pPr>
                      <a:r>
                        <a:rPr lang="en-GB" sz="1600" b="1" kern="1200" dirty="0">
                          <a:solidFill>
                            <a:schemeClr val="tx1"/>
                          </a:solidFill>
                          <a:effectLst/>
                          <a:latin typeface="+mn-lt"/>
                          <a:ea typeface="+mn-ea"/>
                          <a:cs typeface="+mn-cs"/>
                        </a:rPr>
                        <a:t>Would you prefer to live in the Stone, Bronze or Iron age?</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Similarities and differences</a:t>
                      </a:r>
                    </a:p>
                    <a:p>
                      <a:pPr marL="285750" indent="-285750" algn="ctr">
                        <a:buFontTx/>
                        <a:buChar char="-"/>
                      </a:pPr>
                      <a:r>
                        <a:rPr lang="en-GB" sz="1400" b="1" kern="1200" dirty="0">
                          <a:solidFill>
                            <a:schemeClr val="tx1"/>
                          </a:solidFill>
                          <a:effectLst/>
                          <a:latin typeface="+mn-lt"/>
                          <a:ea typeface="+mn-ea"/>
                          <a:cs typeface="+mn-cs"/>
                        </a:rPr>
                        <a:t>Historical interpretations </a:t>
                      </a:r>
                      <a:endParaRPr lang="en-GB" sz="1400" kern="1200" dirty="0">
                        <a:solidFill>
                          <a:schemeClr val="tx1"/>
                        </a:solidFill>
                        <a:effectLst/>
                        <a:latin typeface="+mn-lt"/>
                        <a:ea typeface="+mn-ea"/>
                        <a:cs typeface="+mn-cs"/>
                      </a:endParaRP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To know that history is divided into periods of history e.g. ancient times, middle ages and modern.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BC means ‘before Christ’ and is the term used to date the years before Jesus was born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To know that Anno Domini (AD) is Latin for ‘in the Year of the Lord,’ and is the term used to date the years after Jesus was born.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prehistory is the period of time before written methods and stretches until the Roman invasion in AD43.</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prehistory is divided into the </a:t>
                      </a:r>
                      <a:r>
                        <a:rPr lang="en-GB" sz="1200" b="0" i="0" kern="1200" dirty="0" err="1">
                          <a:solidFill>
                            <a:schemeClr val="tx1"/>
                          </a:solidFill>
                          <a:effectLst/>
                          <a:latin typeface="+mn-lt"/>
                          <a:ea typeface="+mn-ea"/>
                          <a:cs typeface="+mn-cs"/>
                        </a:rPr>
                        <a:t>Paleolithic</a:t>
                      </a:r>
                      <a:r>
                        <a:rPr lang="en-GB" sz="1200" b="0" i="0" kern="1200" dirty="0">
                          <a:solidFill>
                            <a:schemeClr val="tx1"/>
                          </a:solidFill>
                          <a:effectLst/>
                          <a:latin typeface="+mn-lt"/>
                          <a:ea typeface="+mn-ea"/>
                          <a:cs typeface="+mn-cs"/>
                        </a:rPr>
                        <a:t>, Mesolithic, Neolithic, Bronze Age and Iron  Age periods.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the Stone Age, Bronze Age and Iron Age periods are named after the materials that were commonly used to make tools.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change can be brought about by advancements in transport and travel.</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change can be brought about by advancements in materials.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change can be brought about by advancements in trade.</a:t>
                      </a:r>
                    </a:p>
                    <a:p>
                      <a:pPr lvl="0"/>
                      <a:r>
                        <a:rPr lang="en-GB" sz="1200" b="0" i="0" kern="1200" dirty="0">
                          <a:solidFill>
                            <a:schemeClr val="tx1"/>
                          </a:solidFill>
                          <a:effectLst/>
                          <a:latin typeface="+mn-lt"/>
                          <a:ea typeface="+mn-ea"/>
                          <a:cs typeface="+mn-cs"/>
                        </a:rPr>
                        <a:t>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Sequencing events on a timeline, referring to times studied in KS1 to see where these fit in.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that history is divided into periods of history e.g. Stone Age, Neolithic period.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dates to work out the interval between periods of time and the duration of historical events or periods.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BC/AD/century.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Beginning to develop a chronologically secure knowledge of local, British and world history across the periods studied.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Placing the time studied on a timeline.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dates and terms related to the unit and passing of time e.g. millennium, continuity and ancient.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Noticing connections over a period of time.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reasons for change and reasons for continuities.</a:t>
                      </a:r>
                    </a:p>
                    <a:p>
                      <a:pPr lvl="0"/>
                      <a:r>
                        <a:rPr lang="en-GB" sz="1200" b="0" i="0" kern="1200" dirty="0">
                          <a:solidFill>
                            <a:schemeClr val="tx1"/>
                          </a:solidFill>
                          <a:effectLst/>
                          <a:latin typeface="+mn-lt"/>
                          <a:ea typeface="+mn-ea"/>
                          <a:cs typeface="+mn-cs"/>
                        </a:rPr>
                        <a:t> </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71EE266B-BCD3-2E66-ACDF-A561FDCB4A46}"/>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B0FB11A7-4C95-32B6-609F-6C277C6B4434}"/>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2144579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4CE5E-B68E-987D-B342-C2A4EFB2C562}"/>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CC8DAC1C-D2BB-898E-AD6B-B9E3610A050B}"/>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3A019B54-C465-9EEB-A97F-183FE45B4A5B}"/>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976B8C84-1B2C-867F-C78F-11F07CABCAC7}"/>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168211B6-D967-C03F-2D40-BB60D31CD231}"/>
              </a:ext>
            </a:extLst>
          </p:cNvPr>
          <p:cNvGraphicFramePr>
            <a:graphicFrameLocks noGrp="1"/>
          </p:cNvGraphicFramePr>
          <p:nvPr>
            <p:extLst>
              <p:ext uri="{D42A27DB-BD31-4B8C-83A1-F6EECF244321}">
                <p14:modId xmlns:p14="http://schemas.microsoft.com/office/powerpoint/2010/main" val="3482507882"/>
              </p:ext>
            </p:extLst>
          </p:nvPr>
        </p:nvGraphicFramePr>
        <p:xfrm>
          <a:off x="500062" y="1352961"/>
          <a:ext cx="7543800" cy="5300122"/>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3234954">
                  <a:extLst>
                    <a:ext uri="{9D8B030D-6E8A-4147-A177-3AD203B41FA5}">
                      <a16:colId xmlns:a16="http://schemas.microsoft.com/office/drawing/2014/main" val="4119414300"/>
                    </a:ext>
                  </a:extLst>
                </a:gridCol>
                <a:gridCol w="25181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Autumn</a:t>
                      </a:r>
                    </a:p>
                    <a:p>
                      <a:pPr marL="67310" algn="ctr">
                        <a:lnSpc>
                          <a:spcPct val="107000"/>
                        </a:lnSpc>
                        <a:spcAft>
                          <a:spcPts val="0"/>
                        </a:spcAft>
                      </a:pPr>
                      <a:r>
                        <a:rPr lang="en-GB" sz="1800" b="1" kern="1200" dirty="0">
                          <a:solidFill>
                            <a:schemeClr val="tx1"/>
                          </a:solidFill>
                          <a:effectLst/>
                          <a:latin typeface="+mn-lt"/>
                          <a:ea typeface="+mn-ea"/>
                          <a:cs typeface="+mn-cs"/>
                        </a:rPr>
                        <a:t>(continued) </a:t>
                      </a:r>
                    </a:p>
                    <a:p>
                      <a:pPr marL="67310" algn="ctr">
                        <a:lnSpc>
                          <a:spcPct val="107000"/>
                        </a:lnSpc>
                        <a:spcAft>
                          <a:spcPts val="0"/>
                        </a:spcAft>
                      </a:pPr>
                      <a:r>
                        <a:rPr lang="en-GB" sz="1600" b="1" kern="1200" dirty="0">
                          <a:solidFill>
                            <a:schemeClr val="tx1"/>
                          </a:solidFill>
                          <a:effectLst/>
                          <a:latin typeface="+mn-lt"/>
                          <a:ea typeface="+mn-ea"/>
                          <a:cs typeface="+mn-cs"/>
                        </a:rPr>
                        <a:t>BH: Would you prefer to live in the Stone, Bronze or Iron age?</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Similarities and differences</a:t>
                      </a:r>
                    </a:p>
                    <a:p>
                      <a:pPr marL="285750" indent="-285750" algn="ctr">
                        <a:buFontTx/>
                        <a:buChar char="-"/>
                      </a:pPr>
                      <a:r>
                        <a:rPr lang="en-GB" sz="1400" b="1" kern="1200" dirty="0">
                          <a:solidFill>
                            <a:schemeClr val="tx1"/>
                          </a:solidFill>
                          <a:effectLst/>
                          <a:latin typeface="+mn-lt"/>
                          <a:ea typeface="+mn-ea"/>
                          <a:cs typeface="+mn-cs"/>
                        </a:rPr>
                        <a:t>Historical interpretations </a:t>
                      </a:r>
                      <a:endParaRPr lang="en-GB" sz="1400" kern="1200" dirty="0">
                        <a:solidFill>
                          <a:schemeClr val="tx1"/>
                        </a:solidFill>
                        <a:effectLst/>
                        <a:latin typeface="+mn-lt"/>
                        <a:ea typeface="+mn-ea"/>
                        <a:cs typeface="+mn-cs"/>
                      </a:endParaRP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To know that significant archaeological findings are those which change how we see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archaeological evidence can be used to find out about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we can make inferences and deductions using images from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archaeological evidence has limitations: it does not give all the answers or tell us about the emotions of people from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assumptions made by historians can change in the light of new evidence.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the development of groups, kingdom and monarchy in Britain.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there are varied reasons for coming to Britain.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settlement created tensions and problems.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the impact of settlers on the existing population.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the earliest settlements in Britain.</a:t>
                      </a:r>
                    </a:p>
                    <a:p>
                      <a:pPr lvl="0"/>
                      <a:r>
                        <a:rPr lang="en-GB" sz="1200" b="0" i="0" kern="1200" dirty="0">
                          <a:solidFill>
                            <a:schemeClr val="tx1"/>
                          </a:solidFill>
                          <a:effectLst/>
                          <a:latin typeface="+mn-lt"/>
                          <a:ea typeface="+mn-ea"/>
                          <a:cs typeface="+mn-cs"/>
                        </a:rPr>
                        <a:t>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what the situation was like before the change occurred.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Comparing different periods of history and identifying changes and continuity.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Describing the changes and continuity between different periods of history.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the links between different societies.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reasons for historical events, situations and changes.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similarities and differences between periods of history.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Explaining similarities and differences between daily lives of people in the past and today.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similarities and differences between social, cultural, religious and ethnic diversity in Britain and the wider world.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a range of sources to find out about a period.</a:t>
                      </a:r>
                    </a:p>
                    <a:p>
                      <a:pPr lvl="0"/>
                      <a:r>
                        <a:rPr lang="en-GB" sz="1200" b="0" i="0" kern="1200" dirty="0">
                          <a:solidFill>
                            <a:schemeClr val="tx1"/>
                          </a:solidFill>
                          <a:effectLst/>
                          <a:latin typeface="+mn-lt"/>
                          <a:ea typeface="+mn-ea"/>
                          <a:cs typeface="+mn-cs"/>
                        </a:rPr>
                        <a:t> </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F904D593-C360-C872-8C32-F6691F1E4C8D}"/>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AF61DF69-FFF5-3826-85E6-961E1C0125B9}"/>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2783637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9AD80-DB05-9100-01BE-98A747EB0660}"/>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691FF614-D974-6B38-069D-A9B99817066A}"/>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EBF15E13-F6B7-570B-CBC4-4408CE18A322}"/>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0164BF9C-E7C6-71C6-D6B6-E0C7BBEF4DCB}"/>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CAA9D7C8-3E4C-3CCF-544D-E5C16E9B5F0B}"/>
              </a:ext>
            </a:extLst>
          </p:cNvPr>
          <p:cNvGraphicFramePr>
            <a:graphicFrameLocks noGrp="1"/>
          </p:cNvGraphicFramePr>
          <p:nvPr>
            <p:extLst>
              <p:ext uri="{D42A27DB-BD31-4B8C-83A1-F6EECF244321}">
                <p14:modId xmlns:p14="http://schemas.microsoft.com/office/powerpoint/2010/main" val="1896710525"/>
              </p:ext>
            </p:extLst>
          </p:nvPr>
        </p:nvGraphicFramePr>
        <p:xfrm>
          <a:off x="500062" y="1352961"/>
          <a:ext cx="7543800" cy="5211764"/>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3234954">
                  <a:extLst>
                    <a:ext uri="{9D8B030D-6E8A-4147-A177-3AD203B41FA5}">
                      <a16:colId xmlns:a16="http://schemas.microsoft.com/office/drawing/2014/main" val="4119414300"/>
                    </a:ext>
                  </a:extLst>
                </a:gridCol>
                <a:gridCol w="25181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Autumn</a:t>
                      </a:r>
                    </a:p>
                    <a:p>
                      <a:pPr marL="67310" algn="ctr">
                        <a:lnSpc>
                          <a:spcPct val="107000"/>
                        </a:lnSpc>
                        <a:spcAft>
                          <a:spcPts val="0"/>
                        </a:spcAft>
                      </a:pPr>
                      <a:r>
                        <a:rPr lang="en-GB" sz="1800" b="1" kern="1200" dirty="0">
                          <a:solidFill>
                            <a:schemeClr val="tx1"/>
                          </a:solidFill>
                          <a:effectLst/>
                          <a:latin typeface="+mn-lt"/>
                          <a:ea typeface="+mn-ea"/>
                          <a:cs typeface="+mn-cs"/>
                        </a:rPr>
                        <a:t>(continued) </a:t>
                      </a:r>
                    </a:p>
                    <a:p>
                      <a:pPr marL="67310" algn="ctr">
                        <a:lnSpc>
                          <a:spcPct val="107000"/>
                        </a:lnSpc>
                        <a:spcAft>
                          <a:spcPts val="0"/>
                        </a:spcAft>
                      </a:pPr>
                      <a:r>
                        <a:rPr lang="en-GB" sz="1600" b="1" kern="1200" dirty="0">
                          <a:solidFill>
                            <a:schemeClr val="tx1"/>
                          </a:solidFill>
                          <a:effectLst/>
                          <a:latin typeface="+mn-lt"/>
                          <a:ea typeface="+mn-ea"/>
                          <a:cs typeface="+mn-cs"/>
                        </a:rPr>
                        <a:t>BH: Would you prefer to live in the Stone, Bronze or Iron age?</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Similarities and differences</a:t>
                      </a:r>
                    </a:p>
                    <a:p>
                      <a:pPr marL="285750" indent="-285750" algn="ctr">
                        <a:buFontTx/>
                        <a:buChar char="-"/>
                      </a:pPr>
                      <a:r>
                        <a:rPr lang="en-GB" sz="1400" b="1" kern="1200" dirty="0">
                          <a:solidFill>
                            <a:schemeClr val="tx1"/>
                          </a:solidFill>
                          <a:effectLst/>
                          <a:latin typeface="+mn-lt"/>
                          <a:ea typeface="+mn-ea"/>
                          <a:cs typeface="+mn-cs"/>
                        </a:rPr>
                        <a:t>Historical interpretations </a:t>
                      </a:r>
                      <a:endParaRPr lang="en-GB" sz="1400" kern="1200" dirty="0">
                        <a:solidFill>
                          <a:schemeClr val="tx1"/>
                        </a:solidFill>
                        <a:effectLst/>
                        <a:latin typeface="+mn-lt"/>
                        <a:ea typeface="+mn-ea"/>
                        <a:cs typeface="+mn-cs"/>
                      </a:endParaRP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settlements changed over time.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how invaders and settlers influence the culture of the existing population.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society was organised in different ways in different cultures and times and consisted of different groups with different roles and lifestyles.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communities traded with each other and over the English Channel in the Prehistoric Period.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trade began as the exchange of goods.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trade routes existed between Britain in the Roman, Anglo-Saxon and Viking times. To understand that trade develops in different times and ways in different civilisations.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the traders were the rich members of society.</a:t>
                      </a:r>
                    </a:p>
                    <a:p>
                      <a:pPr marL="285750" indent="-285750">
                        <a:buFont typeface="Arial" panose="020B0604020202020204" pitchFamily="34" charset="0"/>
                        <a:buChar char="•"/>
                      </a:pPr>
                      <a:endParaRPr lang="en-GB" sz="12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evidence to build up a picture of a past event.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Observing the small details when using artefacts and pictures.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Exploring different representations from the period e.g. archaeological evidence, museum evidence, cartoons and books.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Evaluating the usefulness of different sources.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how historical enquiry questions are structured.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Asking questions about the main features of everyday life in periods studied, e.g. how did people live.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Creating questions for different types of historical enquiry.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a range of sources to construct knowledge of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Extracting the appropriate information from a historical source.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primary and secondary sources.</a:t>
                      </a:r>
                    </a:p>
                    <a:p>
                      <a:pPr lvl="0"/>
                      <a:r>
                        <a:rPr lang="en-GB" sz="1200" b="0" i="0" kern="1200" dirty="0">
                          <a:solidFill>
                            <a:schemeClr val="tx1"/>
                          </a:solidFill>
                          <a:effectLst/>
                          <a:latin typeface="+mn-lt"/>
                          <a:ea typeface="+mn-ea"/>
                          <a:cs typeface="+mn-cs"/>
                        </a:rPr>
                        <a:t> </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BD3AEB9A-B39F-556B-5F7C-9758438A1F32}"/>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4B61EC8E-0743-0A9B-193B-15A06F802D49}"/>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3888126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B62FE-0E38-E8C2-2012-4615FCACCB77}"/>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B152E771-C356-E648-B399-94136A9E6D23}"/>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03167ECB-A032-12C8-E159-8CAB54392F52}"/>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BB485147-036E-0B12-39A5-79C05BAAC6E3}"/>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32AA46B0-928B-0174-B48F-301C59887ED7}"/>
              </a:ext>
            </a:extLst>
          </p:cNvPr>
          <p:cNvGraphicFramePr>
            <a:graphicFrameLocks noGrp="1"/>
          </p:cNvGraphicFramePr>
          <p:nvPr>
            <p:extLst>
              <p:ext uri="{D42A27DB-BD31-4B8C-83A1-F6EECF244321}">
                <p14:modId xmlns:p14="http://schemas.microsoft.com/office/powerpoint/2010/main" val="3710620811"/>
              </p:ext>
            </p:extLst>
          </p:nvPr>
        </p:nvGraphicFramePr>
        <p:xfrm>
          <a:off x="500062" y="1352961"/>
          <a:ext cx="7543800" cy="5211764"/>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3234954">
                  <a:extLst>
                    <a:ext uri="{9D8B030D-6E8A-4147-A177-3AD203B41FA5}">
                      <a16:colId xmlns:a16="http://schemas.microsoft.com/office/drawing/2014/main" val="4119414300"/>
                    </a:ext>
                  </a:extLst>
                </a:gridCol>
                <a:gridCol w="25181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Autumn</a:t>
                      </a:r>
                    </a:p>
                    <a:p>
                      <a:pPr marL="67310" algn="ctr">
                        <a:lnSpc>
                          <a:spcPct val="107000"/>
                        </a:lnSpc>
                        <a:spcAft>
                          <a:spcPts val="0"/>
                        </a:spcAft>
                      </a:pPr>
                      <a:r>
                        <a:rPr lang="en-GB" sz="1800" b="1" kern="1200" dirty="0">
                          <a:solidFill>
                            <a:schemeClr val="tx1"/>
                          </a:solidFill>
                          <a:effectLst/>
                          <a:latin typeface="+mn-lt"/>
                          <a:ea typeface="+mn-ea"/>
                          <a:cs typeface="+mn-cs"/>
                        </a:rPr>
                        <a:t>(continued) </a:t>
                      </a:r>
                    </a:p>
                    <a:p>
                      <a:pPr marL="67310" algn="ctr">
                        <a:lnSpc>
                          <a:spcPct val="107000"/>
                        </a:lnSpc>
                        <a:spcAft>
                          <a:spcPts val="0"/>
                        </a:spcAft>
                      </a:pPr>
                      <a:r>
                        <a:rPr lang="en-GB" sz="1600" b="1" kern="1200" dirty="0">
                          <a:solidFill>
                            <a:schemeClr val="tx1"/>
                          </a:solidFill>
                          <a:effectLst/>
                          <a:latin typeface="+mn-lt"/>
                          <a:ea typeface="+mn-ea"/>
                          <a:cs typeface="+mn-cs"/>
                        </a:rPr>
                        <a:t>BH: Would you prefer to live in the Stone, Bronze or Iron age?</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Similarities and differences</a:t>
                      </a:r>
                    </a:p>
                    <a:p>
                      <a:pPr marL="285750" indent="-285750" algn="ctr">
                        <a:buFontTx/>
                        <a:buChar char="-"/>
                      </a:pPr>
                      <a:r>
                        <a:rPr lang="en-GB" sz="1400" b="1" kern="1200" dirty="0">
                          <a:solidFill>
                            <a:schemeClr val="tx1"/>
                          </a:solidFill>
                          <a:effectLst/>
                          <a:latin typeface="+mn-lt"/>
                          <a:ea typeface="+mn-ea"/>
                          <a:cs typeface="+mn-cs"/>
                        </a:rPr>
                        <a:t>Historical interpretations </a:t>
                      </a:r>
                      <a:endParaRPr lang="en-GB" sz="1400" kern="1200" dirty="0">
                        <a:solidFill>
                          <a:schemeClr val="tx1"/>
                        </a:solidFill>
                        <a:effectLst/>
                        <a:latin typeface="+mn-lt"/>
                        <a:ea typeface="+mn-ea"/>
                        <a:cs typeface="+mn-cs"/>
                      </a:endParaRP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Interpreting evidence in different ways.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and making deductions from documentary as well as concrete evidence e.g. pictures and artefacts.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Making links and connections across a period of time, cultures or groups.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Asking the question “How do we know?”</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Reaching conclusions that are substantiated by historical evidence.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Constructing answers using evidence to substantiate findings.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weaknesses in historical accounts and arguments.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Creating a structured response or narrative to answer a historical enquiry.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Describing past events orally or in writing, recognising similarities and differences with today.</a:t>
                      </a:r>
                    </a:p>
                    <a:p>
                      <a:pPr marL="171450" lvl="0" indent="-171450">
                        <a:buFont typeface="Arial" panose="020B0604020202020204" pitchFamily="34" charset="0"/>
                        <a:buChar char="•"/>
                      </a:pPr>
                      <a:endParaRPr lang="en-GB" sz="1200" b="0" i="0" kern="1200" dirty="0">
                        <a:solidFill>
                          <a:schemeClr val="tx1"/>
                        </a:solidFill>
                        <a:effectLst/>
                        <a:latin typeface="+mn-lt"/>
                        <a:ea typeface="+mn-ea"/>
                        <a:cs typeface="+mn-cs"/>
                      </a:endParaRP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1EB25B0E-4F82-0B9C-F8FC-E0F6D7867C99}"/>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D6734DB1-22BD-9D42-063B-11DD4CB5F4FA}"/>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3214887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0595A-0DBA-8577-E41C-E2078E642D7E}"/>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4CC219B4-0A8F-EDE7-E7B0-49ADFAE56A97}"/>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E129DAE2-9F4C-30AF-9CFD-09EC820908D7}"/>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451D41FC-A810-B196-C7C1-56D9729891B0}"/>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BAD4B27F-9118-4ABF-4EDC-1259B35CCEBE}"/>
              </a:ext>
            </a:extLst>
          </p:cNvPr>
          <p:cNvGraphicFramePr>
            <a:graphicFrameLocks noGrp="1"/>
          </p:cNvGraphicFramePr>
          <p:nvPr>
            <p:extLst>
              <p:ext uri="{D42A27DB-BD31-4B8C-83A1-F6EECF244321}">
                <p14:modId xmlns:p14="http://schemas.microsoft.com/office/powerpoint/2010/main" val="1722255370"/>
              </p:ext>
            </p:extLst>
          </p:nvPr>
        </p:nvGraphicFramePr>
        <p:xfrm>
          <a:off x="500062" y="1352961"/>
          <a:ext cx="7543800" cy="5483002"/>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3234954">
                  <a:extLst>
                    <a:ext uri="{9D8B030D-6E8A-4147-A177-3AD203B41FA5}">
                      <a16:colId xmlns:a16="http://schemas.microsoft.com/office/drawing/2014/main" val="4119414300"/>
                    </a:ext>
                  </a:extLst>
                </a:gridCol>
                <a:gridCol w="25181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Spring </a:t>
                      </a:r>
                    </a:p>
                    <a:p>
                      <a:pPr marL="67310" algn="ctr">
                        <a:lnSpc>
                          <a:spcPct val="107000"/>
                        </a:lnSpc>
                        <a:spcAft>
                          <a:spcPts val="0"/>
                        </a:spcAft>
                      </a:pPr>
                      <a:endParaRPr lang="en-GB" sz="1800" b="1" kern="1200" dirty="0">
                        <a:solidFill>
                          <a:schemeClr val="tx1"/>
                        </a:solidFill>
                        <a:effectLst/>
                        <a:latin typeface="+mn-lt"/>
                        <a:ea typeface="+mn-ea"/>
                        <a:cs typeface="+mn-cs"/>
                      </a:endParaRPr>
                    </a:p>
                    <a:p>
                      <a:pPr marL="67310" algn="ctr">
                        <a:lnSpc>
                          <a:spcPct val="107000"/>
                        </a:lnSpc>
                        <a:spcAft>
                          <a:spcPts val="0"/>
                        </a:spcAft>
                      </a:pPr>
                      <a:r>
                        <a:rPr lang="en-GB" sz="1600" b="1" kern="1200" dirty="0">
                          <a:solidFill>
                            <a:schemeClr val="tx1"/>
                          </a:solidFill>
                          <a:effectLst/>
                          <a:latin typeface="+mn-lt"/>
                          <a:ea typeface="+mn-ea"/>
                          <a:cs typeface="+mn-cs"/>
                        </a:rPr>
                        <a:t>BH: why did the Romans invade and settle in Britain?</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Historical interpretations</a:t>
                      </a:r>
                    </a:p>
                    <a:p>
                      <a:pPr marL="285750" indent="-285750" algn="ctr">
                        <a:buFontTx/>
                        <a:buChar char="-"/>
                      </a:pPr>
                      <a:r>
                        <a:rPr lang="en-GB" sz="1400" b="1" kern="1200" dirty="0">
                          <a:solidFill>
                            <a:schemeClr val="tx1"/>
                          </a:solidFill>
                          <a:effectLst/>
                          <a:latin typeface="+mn-lt"/>
                          <a:ea typeface="+mn-ea"/>
                          <a:cs typeface="+mn-cs"/>
                        </a:rPr>
                        <a:t>Historical significance </a:t>
                      </a:r>
                      <a:endParaRPr lang="en-GB" sz="1400" kern="1200" dirty="0">
                        <a:solidFill>
                          <a:schemeClr val="tx1"/>
                        </a:solidFill>
                        <a:effectLst/>
                        <a:latin typeface="+mn-lt"/>
                        <a:ea typeface="+mn-ea"/>
                        <a:cs typeface="+mn-cs"/>
                      </a:endParaRP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To know that history is divided into periods of history e.g. ancient times, middle ages and modern.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BC means ‘before Christ’ and is the term used to date the years before Jesus was born.’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AD is Latin for ‘in the Year of the Lord,’ and is the term used to date the years after Jesus was born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prehistory is the period of time before written methods and stretches until the Roman invasion in AD43.</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change can be brought about by advancements in materials.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the actions of people can be the cause of change (</a:t>
                      </a:r>
                      <a:r>
                        <a:rPr lang="en-GB" sz="1200" b="0" i="0" kern="1200" dirty="0" err="1">
                          <a:solidFill>
                            <a:schemeClr val="tx1"/>
                          </a:solidFill>
                          <a:effectLst/>
                          <a:latin typeface="+mn-lt"/>
                          <a:ea typeface="+mn-ea"/>
                          <a:cs typeface="+mn-cs"/>
                        </a:rPr>
                        <a:t>eg.</a:t>
                      </a:r>
                      <a:r>
                        <a:rPr lang="en-GB" sz="1200" b="0" i="0" kern="1200" dirty="0">
                          <a:solidFill>
                            <a:schemeClr val="tx1"/>
                          </a:solidFill>
                          <a:effectLst/>
                          <a:latin typeface="+mn-lt"/>
                          <a:ea typeface="+mn-ea"/>
                          <a:cs typeface="+mn-cs"/>
                        </a:rPr>
                        <a:t> Lord Shaftesbury).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‘historically significant’ events are those which changed many people’s lives and had an impact for many years to come.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archaeological evidence can be used to find out about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we can make inferences and deductions using images from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the expansion of empires and how they were controlled across a large empire.</a:t>
                      </a: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Understanding that history is divided into periods of history e.g. ancient times, middle ages and modern.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dates to work out the interval between periods of time and the duration of historical events or periods.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BC/AD/Century.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Beginning to develop a chronologically secure knowledge of local, British and world history across the periods studied.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Placing the time studied on a timeline.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dates and terms related to the unit and passing of time e.g. millennium, continuity and ancient.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Noticing connections over a period of time.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Making a simple individual timeline.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what the situation was like before the change occurred.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Comparing different periods of history and identifying changes and continuity.</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38A4B56B-D51A-B2AF-D38A-9CB943BB7568}"/>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ACF2B97E-DE9E-9083-D09E-8D5D1E51926B}"/>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1540534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440D8-57C9-B747-CBFB-8FFBBE90BDA3}"/>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77C06D80-96A4-C404-8D24-13C03CFD3526}"/>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2D01E08B-ECBC-14E9-9136-F8C6BD1C9B42}"/>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1622415B-6B46-7C87-3304-50138355E1EC}"/>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275A5278-806B-7239-D8E3-B1EFDAB35632}"/>
              </a:ext>
            </a:extLst>
          </p:cNvPr>
          <p:cNvGraphicFramePr>
            <a:graphicFrameLocks noGrp="1"/>
          </p:cNvGraphicFramePr>
          <p:nvPr>
            <p:extLst>
              <p:ext uri="{D42A27DB-BD31-4B8C-83A1-F6EECF244321}">
                <p14:modId xmlns:p14="http://schemas.microsoft.com/office/powerpoint/2010/main" val="3202471248"/>
              </p:ext>
            </p:extLst>
          </p:nvPr>
        </p:nvGraphicFramePr>
        <p:xfrm>
          <a:off x="500062" y="1352961"/>
          <a:ext cx="7543800" cy="5300122"/>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3234954">
                  <a:extLst>
                    <a:ext uri="{9D8B030D-6E8A-4147-A177-3AD203B41FA5}">
                      <a16:colId xmlns:a16="http://schemas.microsoft.com/office/drawing/2014/main" val="4119414300"/>
                    </a:ext>
                  </a:extLst>
                </a:gridCol>
                <a:gridCol w="25181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Spring </a:t>
                      </a:r>
                    </a:p>
                    <a:p>
                      <a:pPr marL="67310" algn="ctr">
                        <a:lnSpc>
                          <a:spcPct val="107000"/>
                        </a:lnSpc>
                        <a:spcAft>
                          <a:spcPts val="0"/>
                        </a:spcAft>
                      </a:pPr>
                      <a:r>
                        <a:rPr lang="en-GB" sz="1800" b="1" kern="1200" dirty="0">
                          <a:solidFill>
                            <a:schemeClr val="tx1"/>
                          </a:solidFill>
                          <a:effectLst/>
                          <a:latin typeface="+mn-lt"/>
                          <a:ea typeface="+mn-ea"/>
                          <a:cs typeface="+mn-cs"/>
                        </a:rPr>
                        <a:t>(continued)</a:t>
                      </a:r>
                    </a:p>
                    <a:p>
                      <a:pPr marL="67310" algn="ctr">
                        <a:lnSpc>
                          <a:spcPct val="107000"/>
                        </a:lnSpc>
                        <a:spcAft>
                          <a:spcPts val="0"/>
                        </a:spcAft>
                      </a:pPr>
                      <a:endParaRPr lang="en-GB" sz="1800" b="1" kern="1200" dirty="0">
                        <a:solidFill>
                          <a:schemeClr val="tx1"/>
                        </a:solidFill>
                        <a:effectLst/>
                        <a:latin typeface="+mn-lt"/>
                        <a:ea typeface="+mn-ea"/>
                        <a:cs typeface="+mn-cs"/>
                      </a:endParaRPr>
                    </a:p>
                    <a:p>
                      <a:pPr marL="67310" algn="ctr">
                        <a:lnSpc>
                          <a:spcPct val="107000"/>
                        </a:lnSpc>
                        <a:spcAft>
                          <a:spcPts val="0"/>
                        </a:spcAft>
                      </a:pPr>
                      <a:r>
                        <a:rPr lang="en-GB" sz="1600" b="1" kern="1200" dirty="0">
                          <a:solidFill>
                            <a:schemeClr val="tx1"/>
                          </a:solidFill>
                          <a:effectLst/>
                          <a:latin typeface="+mn-lt"/>
                          <a:ea typeface="+mn-ea"/>
                          <a:cs typeface="+mn-cs"/>
                        </a:rPr>
                        <a:t>BH: why did the Romans invade and settle in Britain?</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Historical interpretations</a:t>
                      </a:r>
                    </a:p>
                    <a:p>
                      <a:pPr marL="285750" indent="-285750" algn="ctr">
                        <a:buFontTx/>
                        <a:buChar char="-"/>
                      </a:pPr>
                      <a:r>
                        <a:rPr lang="en-GB" sz="1400" b="1" kern="1200" dirty="0">
                          <a:solidFill>
                            <a:schemeClr val="tx1"/>
                          </a:solidFill>
                          <a:effectLst/>
                          <a:latin typeface="+mn-lt"/>
                          <a:ea typeface="+mn-ea"/>
                          <a:cs typeface="+mn-cs"/>
                        </a:rPr>
                        <a:t>Historical significance </a:t>
                      </a:r>
                      <a:endParaRPr lang="en-GB" sz="1400"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societal hierarchies and structures existed including aristocracy and peasantry.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some reasons why empires fall/collapse.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there were different reasons for invading Britain.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there are varied reasons for coming to Britain.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settlement created tensions and problems.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the impact of settlers on the existing population.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the earliest settlements in Britain.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how invaders and settlers influence the culture of the existing population.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society was organised in different ways in different cultures and times and consisted of different groups with different roles and lifestyles.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communities traded with each other and over the English Channel in the Prehistoric Period.</a:t>
                      </a:r>
                    </a:p>
                    <a:p>
                      <a:pPr lvl="0"/>
                      <a:r>
                        <a:rPr lang="en-GB" sz="1200" b="0" i="0" kern="1200" dirty="0">
                          <a:solidFill>
                            <a:schemeClr val="tx1"/>
                          </a:solidFill>
                          <a:effectLst/>
                          <a:latin typeface="+mn-lt"/>
                          <a:ea typeface="+mn-ea"/>
                          <a:cs typeface="+mn-cs"/>
                        </a:rPr>
                        <a:t> </a:t>
                      </a: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Describing the changes and continuity between different periods of history.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the links between different societies.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the consequences of events and the actions of people.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reasons for historical events, situations and changes.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similarities and differences between periods of history.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Explaining similarities and differences between daily lives of people in the past and today.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similarities and differences between social, cultural, religious and ethnic diversity in Britain and the wider world.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Recalling some important people and events.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who is important in historical sources and accounts.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a range of sources to find out about a period.</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0D697D40-9C61-D731-0355-767285A6B943}"/>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9DC4C18F-5BA5-5B3C-BC2B-5877E7A574BE}"/>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667508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7B873-FB29-B5D7-2EFC-857C1920DA7C}"/>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0004C50D-857E-09BC-027C-7B8366460122}"/>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AAA598F7-A294-554C-9FC0-8B416ACFF13A}"/>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5023E5E5-09F2-10C1-9CC3-58DDEEBABFDA}"/>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B40D73CD-2C55-D38C-7843-2875313B00EF}"/>
              </a:ext>
            </a:extLst>
          </p:cNvPr>
          <p:cNvGraphicFramePr>
            <a:graphicFrameLocks noGrp="1"/>
          </p:cNvGraphicFramePr>
          <p:nvPr>
            <p:extLst>
              <p:ext uri="{D42A27DB-BD31-4B8C-83A1-F6EECF244321}">
                <p14:modId xmlns:p14="http://schemas.microsoft.com/office/powerpoint/2010/main" val="2361705841"/>
              </p:ext>
            </p:extLst>
          </p:nvPr>
        </p:nvGraphicFramePr>
        <p:xfrm>
          <a:off x="500062" y="1352961"/>
          <a:ext cx="7543800" cy="5435123"/>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3234954">
                  <a:extLst>
                    <a:ext uri="{9D8B030D-6E8A-4147-A177-3AD203B41FA5}">
                      <a16:colId xmlns:a16="http://schemas.microsoft.com/office/drawing/2014/main" val="4119414300"/>
                    </a:ext>
                  </a:extLst>
                </a:gridCol>
                <a:gridCol w="25181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Spring </a:t>
                      </a:r>
                    </a:p>
                    <a:p>
                      <a:pPr marL="67310" algn="ctr">
                        <a:lnSpc>
                          <a:spcPct val="107000"/>
                        </a:lnSpc>
                        <a:spcAft>
                          <a:spcPts val="0"/>
                        </a:spcAft>
                      </a:pPr>
                      <a:r>
                        <a:rPr lang="en-GB" sz="1800" b="1" kern="1200" dirty="0">
                          <a:solidFill>
                            <a:schemeClr val="tx1"/>
                          </a:solidFill>
                          <a:effectLst/>
                          <a:latin typeface="+mn-lt"/>
                          <a:ea typeface="+mn-ea"/>
                          <a:cs typeface="+mn-cs"/>
                        </a:rPr>
                        <a:t>(continued)</a:t>
                      </a:r>
                    </a:p>
                    <a:p>
                      <a:pPr marL="67310" algn="ctr">
                        <a:lnSpc>
                          <a:spcPct val="107000"/>
                        </a:lnSpc>
                        <a:spcAft>
                          <a:spcPts val="0"/>
                        </a:spcAft>
                      </a:pPr>
                      <a:endParaRPr lang="en-GB" sz="1800" b="1" kern="1200" dirty="0">
                        <a:solidFill>
                          <a:schemeClr val="tx1"/>
                        </a:solidFill>
                        <a:effectLst/>
                        <a:latin typeface="+mn-lt"/>
                        <a:ea typeface="+mn-ea"/>
                        <a:cs typeface="+mn-cs"/>
                      </a:endParaRPr>
                    </a:p>
                    <a:p>
                      <a:pPr marL="67310" algn="ctr">
                        <a:lnSpc>
                          <a:spcPct val="107000"/>
                        </a:lnSpc>
                        <a:spcAft>
                          <a:spcPts val="0"/>
                        </a:spcAft>
                      </a:pPr>
                      <a:r>
                        <a:rPr lang="en-GB" sz="1600" b="1" kern="1200" dirty="0">
                          <a:solidFill>
                            <a:schemeClr val="tx1"/>
                          </a:solidFill>
                          <a:effectLst/>
                          <a:latin typeface="+mn-lt"/>
                          <a:ea typeface="+mn-ea"/>
                          <a:cs typeface="+mn-cs"/>
                        </a:rPr>
                        <a:t>BH: why did the Romans invade and settle in Britain?</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Historical interpretations</a:t>
                      </a:r>
                    </a:p>
                    <a:p>
                      <a:pPr marL="285750" indent="-285750" algn="ctr">
                        <a:buFontTx/>
                        <a:buChar char="-"/>
                      </a:pPr>
                      <a:r>
                        <a:rPr lang="en-GB" sz="1400" b="1" kern="1200" dirty="0">
                          <a:solidFill>
                            <a:schemeClr val="tx1"/>
                          </a:solidFill>
                          <a:effectLst/>
                          <a:latin typeface="+mn-lt"/>
                          <a:ea typeface="+mn-ea"/>
                          <a:cs typeface="+mn-cs"/>
                        </a:rPr>
                        <a:t>Historical significance </a:t>
                      </a:r>
                      <a:endParaRPr lang="en-GB" sz="1400" kern="1200" dirty="0">
                        <a:solidFill>
                          <a:schemeClr val="tx1"/>
                        </a:solidFill>
                        <a:effectLst/>
                        <a:latin typeface="+mn-lt"/>
                        <a:ea typeface="+mn-ea"/>
                        <a:cs typeface="+mn-cs"/>
                      </a:endParaRP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trade began as the exchange of goods.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the Roman invasion led to a great increase in British trade with the outside world.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trade develops in different times and ways in different civilisations.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the traders were the rich members of society.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there are different beliefs in different cultures, times and groups.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about paganism and </a:t>
                      </a:r>
                      <a:r>
                        <a:rPr lang="en-GB" sz="1200" b="0" i="0" kern="1200" dirty="0" err="1">
                          <a:solidFill>
                            <a:schemeClr val="tx1"/>
                          </a:solidFill>
                          <a:effectLst/>
                          <a:latin typeface="+mn-lt"/>
                          <a:ea typeface="+mn-ea"/>
                          <a:cs typeface="+mn-cs"/>
                        </a:rPr>
                        <a:t>and</a:t>
                      </a:r>
                      <a:r>
                        <a:rPr lang="en-GB" sz="1200" b="0" i="0" kern="1200" dirty="0">
                          <a:solidFill>
                            <a:schemeClr val="tx1"/>
                          </a:solidFill>
                          <a:effectLst/>
                          <a:latin typeface="+mn-lt"/>
                          <a:ea typeface="+mn-ea"/>
                          <a:cs typeface="+mn-cs"/>
                        </a:rPr>
                        <a:t> the introduction of Christianity in Britain.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be able to identify achievements and inventions that still influence our lives today from Roman times.</a:t>
                      </a: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evidence to build up a picture of a past event.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Observing the small details when using artefacts and pictures.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the differences between different sources and giving reasons for the ways in which the past is represented.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Exploring different representations from the period e.g. archaeological evidence, museum evidence, cartoons and books.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Evaluating the usefulness of different sources.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Asking questions about the main features of everyday life in periods studied, e.g. how did people live.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Asking questions about the bias of historical evidence.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a range of sources to construct knowledge of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Defining the terms ‘source’ and ‘evidence’.</a:t>
                      </a:r>
                    </a:p>
                    <a:p>
                      <a:pPr lvl="0"/>
                      <a:r>
                        <a:rPr lang="en-GB" sz="1200" b="0" i="0" kern="1200" dirty="0">
                          <a:solidFill>
                            <a:schemeClr val="tx1"/>
                          </a:solidFill>
                          <a:effectLst/>
                          <a:latin typeface="+mn-lt"/>
                          <a:ea typeface="+mn-ea"/>
                          <a:cs typeface="+mn-cs"/>
                        </a:rPr>
                        <a:t> </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D1C8BB9D-43FE-3B8B-2C9D-D00330148F49}"/>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DBDD46B3-D2AE-F04A-8225-5AC26B377BB0}"/>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1160499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77929-B48A-E455-7AB6-7B0362B8B0CD}"/>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3F8DF7CD-DB48-8E20-2598-75A7E9FF0460}"/>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6F7CB0DC-255E-2DF5-A701-D04B4F8D5872}"/>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EBD3DDE3-AF25-69A9-1B75-BF7CEC5039D0}"/>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C0552EDA-0DBC-EFB7-9F08-F9947BCFFD49}"/>
              </a:ext>
            </a:extLst>
          </p:cNvPr>
          <p:cNvGraphicFramePr>
            <a:graphicFrameLocks noGrp="1"/>
          </p:cNvGraphicFramePr>
          <p:nvPr>
            <p:extLst>
              <p:ext uri="{D42A27DB-BD31-4B8C-83A1-F6EECF244321}">
                <p14:modId xmlns:p14="http://schemas.microsoft.com/office/powerpoint/2010/main" val="1896433631"/>
              </p:ext>
            </p:extLst>
          </p:nvPr>
        </p:nvGraphicFramePr>
        <p:xfrm>
          <a:off x="500062" y="1352961"/>
          <a:ext cx="7543800" cy="5435123"/>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2492254">
                  <a:extLst>
                    <a:ext uri="{9D8B030D-6E8A-4147-A177-3AD203B41FA5}">
                      <a16:colId xmlns:a16="http://schemas.microsoft.com/office/drawing/2014/main" val="4119414300"/>
                    </a:ext>
                  </a:extLst>
                </a:gridCol>
                <a:gridCol w="32608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Spring </a:t>
                      </a:r>
                    </a:p>
                    <a:p>
                      <a:pPr marL="67310" algn="ctr">
                        <a:lnSpc>
                          <a:spcPct val="107000"/>
                        </a:lnSpc>
                        <a:spcAft>
                          <a:spcPts val="0"/>
                        </a:spcAft>
                      </a:pPr>
                      <a:r>
                        <a:rPr lang="en-GB" sz="1800" b="1" kern="1200" dirty="0">
                          <a:solidFill>
                            <a:schemeClr val="tx1"/>
                          </a:solidFill>
                          <a:effectLst/>
                          <a:latin typeface="+mn-lt"/>
                          <a:ea typeface="+mn-ea"/>
                          <a:cs typeface="+mn-cs"/>
                        </a:rPr>
                        <a:t>(continued)</a:t>
                      </a:r>
                    </a:p>
                    <a:p>
                      <a:pPr marL="67310" algn="ctr">
                        <a:lnSpc>
                          <a:spcPct val="107000"/>
                        </a:lnSpc>
                        <a:spcAft>
                          <a:spcPts val="0"/>
                        </a:spcAft>
                      </a:pPr>
                      <a:endParaRPr lang="en-GB" sz="1800" b="1" kern="1200" dirty="0">
                        <a:solidFill>
                          <a:schemeClr val="tx1"/>
                        </a:solidFill>
                        <a:effectLst/>
                        <a:latin typeface="+mn-lt"/>
                        <a:ea typeface="+mn-ea"/>
                        <a:cs typeface="+mn-cs"/>
                      </a:endParaRPr>
                    </a:p>
                    <a:p>
                      <a:pPr marL="67310" algn="ctr">
                        <a:lnSpc>
                          <a:spcPct val="107000"/>
                        </a:lnSpc>
                        <a:spcAft>
                          <a:spcPts val="0"/>
                        </a:spcAft>
                      </a:pPr>
                      <a:r>
                        <a:rPr lang="en-GB" sz="1600" b="1" kern="1200" dirty="0">
                          <a:solidFill>
                            <a:schemeClr val="tx1"/>
                          </a:solidFill>
                          <a:effectLst/>
                          <a:latin typeface="+mn-lt"/>
                          <a:ea typeface="+mn-ea"/>
                          <a:cs typeface="+mn-cs"/>
                        </a:rPr>
                        <a:t>BH: why did the Romans invade and settle in Britain?</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Historical interpretations</a:t>
                      </a:r>
                    </a:p>
                    <a:p>
                      <a:pPr marL="285750" indent="-285750" algn="ctr">
                        <a:buFontTx/>
                        <a:buChar char="-"/>
                      </a:pPr>
                      <a:r>
                        <a:rPr lang="en-GB" sz="1400" b="1" kern="1200" dirty="0">
                          <a:solidFill>
                            <a:schemeClr val="tx1"/>
                          </a:solidFill>
                          <a:effectLst/>
                          <a:latin typeface="+mn-lt"/>
                          <a:ea typeface="+mn-ea"/>
                          <a:cs typeface="+mn-cs"/>
                        </a:rPr>
                        <a:t>Historical significance </a:t>
                      </a:r>
                      <a:endParaRPr lang="en-GB" sz="1400" kern="1200" dirty="0">
                        <a:solidFill>
                          <a:schemeClr val="tx1"/>
                        </a:solidFill>
                        <a:effectLst/>
                        <a:latin typeface="+mn-lt"/>
                        <a:ea typeface="+mn-ea"/>
                        <a:cs typeface="+mn-cs"/>
                      </a:endParaRP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endParaRPr lang="en-GB" sz="1200" b="0" i="0" kern="1200" dirty="0">
                        <a:solidFill>
                          <a:schemeClr val="tx1"/>
                        </a:solidFill>
                        <a:effectLst/>
                        <a:latin typeface="+mn-lt"/>
                        <a:ea typeface="+mn-ea"/>
                        <a:cs typeface="+mn-cs"/>
                      </a:endParaRP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Extracting the appropriate information from a historical source.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Selecting and recording relevant information from a range of sources to answer a question.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primary and secondary sources.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the bias of a source.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and making deductions from documentary as well as concrete evidence e.g. pictures and artefacts.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Making links and connections across a period of time, cultures or groups.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Asking the question “How do we know?”</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Reaching conclusions that are substantiated by historical evidence.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Communicating knowledge and understanding through discussion, debates, drama, art and writing.</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Constructing answers using evidence to substantiate findings.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weaknesses in historical accounts and arguments.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Creating a structured response or narrative to answer a historical enquiry.</a:t>
                      </a:r>
                    </a:p>
                    <a:p>
                      <a:pPr marL="171450" lvl="0" indent="-171450">
                        <a:buFont typeface="Arial" panose="020B0604020202020204" pitchFamily="34" charset="0"/>
                        <a:buChar char="•"/>
                      </a:pPr>
                      <a:endParaRPr lang="en-GB" sz="1200" b="0" i="0" kern="1200" dirty="0">
                        <a:solidFill>
                          <a:schemeClr val="tx1"/>
                        </a:solidFill>
                        <a:effectLst/>
                        <a:latin typeface="+mn-lt"/>
                        <a:ea typeface="+mn-ea"/>
                        <a:cs typeface="+mn-cs"/>
                      </a:endParaRP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736920F7-375F-F0AB-9FDC-F12A1025CA5E}"/>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46B7F674-B72E-95E6-72E5-92B11554852E}"/>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1990803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5D1F0-0A25-F2EE-43F8-22B1F95D231A}"/>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30DE7A05-8B31-A80F-BFE9-0F646D8297B7}"/>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FAA98A89-E479-82BE-C77D-15920FB74B4D}"/>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82D8009B-4158-D438-4A20-FBFBAB89DBB1}"/>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E4B4805D-A193-7495-88B6-72B2C64891D3}"/>
              </a:ext>
            </a:extLst>
          </p:cNvPr>
          <p:cNvGraphicFramePr>
            <a:graphicFrameLocks noGrp="1"/>
          </p:cNvGraphicFramePr>
          <p:nvPr>
            <p:extLst>
              <p:ext uri="{D42A27DB-BD31-4B8C-83A1-F6EECF244321}">
                <p14:modId xmlns:p14="http://schemas.microsoft.com/office/powerpoint/2010/main" val="4080726600"/>
              </p:ext>
            </p:extLst>
          </p:nvPr>
        </p:nvGraphicFramePr>
        <p:xfrm>
          <a:off x="500062" y="1352961"/>
          <a:ext cx="7543800" cy="5211764"/>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2492254">
                  <a:extLst>
                    <a:ext uri="{9D8B030D-6E8A-4147-A177-3AD203B41FA5}">
                      <a16:colId xmlns:a16="http://schemas.microsoft.com/office/drawing/2014/main" val="4119414300"/>
                    </a:ext>
                  </a:extLst>
                </a:gridCol>
                <a:gridCol w="32608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Summer </a:t>
                      </a:r>
                      <a:endParaRPr lang="en-GB" sz="1600" b="1" kern="1200" dirty="0">
                        <a:solidFill>
                          <a:schemeClr val="tx1"/>
                        </a:solidFill>
                        <a:effectLst/>
                        <a:latin typeface="+mn-lt"/>
                        <a:ea typeface="+mn-ea"/>
                        <a:cs typeface="+mn-cs"/>
                      </a:endParaRP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What was important to the Ancient Egyptians?</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Historical interpretations</a:t>
                      </a: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To know that AD means Anno Domini and can be used to show years from the year 1AD.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change can be brought about by advancements in trade.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significant archaeological findings are those which change how we see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archaeological evidence can be used to find out about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we can make inferences and deductions using images from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archaeological evidence has limitations: it does not give all the answers or tell us about the emotions of people from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know that assumptions made by historians can change in the light of new evidence.</a:t>
                      </a:r>
                    </a:p>
                    <a:p>
                      <a:pPr lvl="0"/>
                      <a:r>
                        <a:rPr lang="en-GB" sz="1200" b="0" i="0" kern="1200" dirty="0">
                          <a:solidFill>
                            <a:schemeClr val="tx1"/>
                          </a:solidFill>
                          <a:effectLst/>
                          <a:latin typeface="+mn-lt"/>
                          <a:ea typeface="+mn-ea"/>
                          <a:cs typeface="+mn-cs"/>
                        </a:rPr>
                        <a:t> </a:t>
                      </a: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Sequencing events on a timeline, referring to times studied in KS1 to see where these fit in.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that history is divided into periods of history e.g. ancient times, middle ages and modern. Using dates to work out the interval between periods of time and the duration of historical events or periods.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BC/AD/Century.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Sequencing eight to ten artefacts, historical pictures or events.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Beginning to develop a chronologically secure knowledge of local, British and world history across the periods studied.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Placing the time studied on a timeline.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dates and terms related to the unit and passing of time e.g. millennium, continuity and ancient.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Noticing connections over a period of time.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Making a simple individual timeline.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reasons for change and reasons for continuities.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what the situation was like before the change occurred.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Comparing different periods of history and identifying changes and continuity.</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CC781318-4C4B-CC29-7AE0-F1D5365F6655}"/>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DE21A380-8B58-E18A-A596-6100F5D2164B}"/>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857897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645BE-D795-247F-AC55-34AAB7FDF324}"/>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5FD337D9-E997-B55C-22BC-CF97D3B42280}"/>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5E085E95-7123-43E9-73A4-F3C6AAC4CD59}"/>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7CDCE3C2-D395-E036-0B48-4A664309C8FB}"/>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FCC3354F-D8B5-FC4C-BCCC-F7F069D9F0B7}"/>
              </a:ext>
            </a:extLst>
          </p:cNvPr>
          <p:cNvGraphicFramePr>
            <a:graphicFrameLocks noGrp="1"/>
          </p:cNvGraphicFramePr>
          <p:nvPr>
            <p:extLst>
              <p:ext uri="{D42A27DB-BD31-4B8C-83A1-F6EECF244321}">
                <p14:modId xmlns:p14="http://schemas.microsoft.com/office/powerpoint/2010/main" val="2300756336"/>
              </p:ext>
            </p:extLst>
          </p:nvPr>
        </p:nvGraphicFramePr>
        <p:xfrm>
          <a:off x="500062" y="1352961"/>
          <a:ext cx="7543800" cy="5211764"/>
        </p:xfrm>
        <a:graphic>
          <a:graphicData uri="http://schemas.openxmlformats.org/drawingml/2006/table">
            <a:tbl>
              <a:tblPr firstRow="1" bandRow="1">
                <a:tableStyleId>{616DA210-FB5B-4158-B5E0-FEB733F419BA}</a:tableStyleId>
              </a:tblPr>
              <a:tblGrid>
                <a:gridCol w="1790699">
                  <a:extLst>
                    <a:ext uri="{9D8B030D-6E8A-4147-A177-3AD203B41FA5}">
                      <a16:colId xmlns:a16="http://schemas.microsoft.com/office/drawing/2014/main" val="4207191668"/>
                    </a:ext>
                  </a:extLst>
                </a:gridCol>
                <a:gridCol w="2492254">
                  <a:extLst>
                    <a:ext uri="{9D8B030D-6E8A-4147-A177-3AD203B41FA5}">
                      <a16:colId xmlns:a16="http://schemas.microsoft.com/office/drawing/2014/main" val="4119414300"/>
                    </a:ext>
                  </a:extLst>
                </a:gridCol>
                <a:gridCol w="3260847">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Summer </a:t>
                      </a:r>
                      <a:endParaRPr lang="en-GB" sz="16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(continued)</a:t>
                      </a:r>
                    </a:p>
                    <a:p>
                      <a:pPr algn="ctr"/>
                      <a:r>
                        <a:rPr lang="en-GB" sz="1800" b="1" kern="1200" dirty="0">
                          <a:solidFill>
                            <a:schemeClr val="tx1"/>
                          </a:solidFill>
                          <a:effectLst/>
                          <a:latin typeface="+mn-lt"/>
                          <a:ea typeface="+mn-ea"/>
                          <a:cs typeface="+mn-cs"/>
                        </a:rPr>
                        <a:t>What was important to the Ancient Egyptians?</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Historical interpretations</a:t>
                      </a: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societal hierarchies and structures existed including aristocracy and peasantry.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society was organised in different ways in different cultures and times and consisted of different groups with different roles and lifestyles.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understand that there are different beliefs in different cultures, times and groups.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compare the beliefs in different cultures, times and groups.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To be aware that the achievements of ancient civilisations contributed to the development of technology, culture and science.</a:t>
                      </a:r>
                    </a:p>
                    <a:p>
                      <a:pPr marL="171450" lvl="0" indent="-171450">
                        <a:buFont typeface="Arial" panose="020B0604020202020204" pitchFamily="34" charset="0"/>
                        <a:buChar char="•"/>
                      </a:pPr>
                      <a:endParaRPr lang="en-GB" sz="1200" b="0" i="0" kern="1200" dirty="0">
                        <a:solidFill>
                          <a:schemeClr val="tx1"/>
                        </a:solidFill>
                        <a:effectLst/>
                        <a:latin typeface="+mn-lt"/>
                        <a:ea typeface="+mn-ea"/>
                        <a:cs typeface="+mn-cs"/>
                      </a:endParaRP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Describing the changes and continuity between different periods of history.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the links between different societies.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the consequences of events and the actions of people.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Identifying reasons for historical events, situations and changes.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a range of sources to find out about a period.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Using evidence to build up a picture of a past event.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Observing the small details when using artefacts and pictures.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Exploring different representations from the period e.g. archaeological evidence, museum evidence, cartoons and books.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how historical enquiry questions are structured.</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Creating historically-valid questions across a range of time periods, cultures and groups of people.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Asking questions about the main features of everyday life in periods studied, e.g. how did people live.</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EC818E47-4441-04C8-9F4E-1E796FAA4393}"/>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D574DC68-A022-38EA-7DD7-619778F8816D}"/>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4027433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8A902-DC7D-BEF9-182F-EE0CD77E099F}"/>
            </a:ext>
          </a:extLst>
        </p:cNvPr>
        <p:cNvGrpSpPr/>
        <p:nvPr/>
      </p:nvGrpSpPr>
      <p:grpSpPr>
        <a:xfrm>
          <a:off x="0" y="0"/>
          <a:ext cx="0" cy="0"/>
          <a:chOff x="0" y="0"/>
          <a:chExt cx="0" cy="0"/>
        </a:xfrm>
      </p:grpSpPr>
      <p:pic>
        <p:nvPicPr>
          <p:cNvPr id="13" name="Picture 12" descr="A white background with red and black triangles&#10;&#10;AI-generated content may be incorrect.">
            <a:extLst>
              <a:ext uri="{FF2B5EF4-FFF2-40B4-BE49-F238E27FC236}">
                <a16:creationId xmlns:a16="http://schemas.microsoft.com/office/drawing/2014/main" id="{B1D70B58-6C1F-2660-84BE-34759FDA54F8}"/>
              </a:ext>
            </a:extLst>
          </p:cNvPr>
          <p:cNvPicPr>
            <a:picLocks noChangeAspect="1"/>
          </p:cNvPicPr>
          <p:nvPr/>
        </p:nvPicPr>
        <p:blipFill>
          <a:blip r:embed="rId3"/>
          <a:stretch>
            <a:fillRect/>
          </a:stretch>
        </p:blipFill>
        <p:spPr>
          <a:xfrm>
            <a:off x="0" y="14688"/>
            <a:ext cx="9144000" cy="6891149"/>
          </a:xfrm>
          <a:prstGeom prst="rect">
            <a:avLst/>
          </a:prstGeom>
        </p:spPr>
      </p:pic>
      <p:sp>
        <p:nvSpPr>
          <p:cNvPr id="26" name="TextBox 25">
            <a:extLst>
              <a:ext uri="{FF2B5EF4-FFF2-40B4-BE49-F238E27FC236}">
                <a16:creationId xmlns:a16="http://schemas.microsoft.com/office/drawing/2014/main" id="{8ACA0D5E-1DF3-D324-69C4-53A07DCFF0F0}"/>
              </a:ext>
            </a:extLst>
          </p:cNvPr>
          <p:cNvSpPr txBox="1"/>
          <p:nvPr/>
        </p:nvSpPr>
        <p:spPr>
          <a:xfrm>
            <a:off x="1214413" y="537802"/>
            <a:ext cx="7239607" cy="1477328"/>
          </a:xfrm>
          <a:prstGeom prst="rect">
            <a:avLst/>
          </a:prstGeom>
          <a:noFill/>
        </p:spPr>
        <p:txBody>
          <a:bodyPr wrap="square" lIns="91440" tIns="45720" rIns="91440" bIns="45720" rtlCol="0" anchor="t">
            <a:spAutoFit/>
          </a:bodyPr>
          <a:lstStyle/>
          <a:p>
            <a:pPr algn="ctr"/>
            <a:r>
              <a:rPr lang="en-GB" sz="2400" b="1" u="sng" dirty="0"/>
              <a:t>History </a:t>
            </a:r>
          </a:p>
          <a:p>
            <a:r>
              <a:rPr lang="en-GB" sz="2400" b="1" u="sng" dirty="0"/>
              <a:t> Year 3 - Progression of Knowledge and Skills  </a:t>
            </a:r>
          </a:p>
          <a:p>
            <a:endParaRPr lang="en-GB" sz="2400" dirty="0"/>
          </a:p>
          <a:p>
            <a:endParaRPr lang="en-GB" dirty="0"/>
          </a:p>
        </p:txBody>
      </p:sp>
      <p:sp>
        <p:nvSpPr>
          <p:cNvPr id="27" name="TextBox 26">
            <a:extLst>
              <a:ext uri="{FF2B5EF4-FFF2-40B4-BE49-F238E27FC236}">
                <a16:creationId xmlns:a16="http://schemas.microsoft.com/office/drawing/2014/main" id="{3D89B754-DCF5-0277-4324-56D7A24E7569}"/>
              </a:ext>
            </a:extLst>
          </p:cNvPr>
          <p:cNvSpPr txBox="1"/>
          <p:nvPr/>
        </p:nvSpPr>
        <p:spPr>
          <a:xfrm>
            <a:off x="447675" y="1459231"/>
            <a:ext cx="7648575" cy="369332"/>
          </a:xfrm>
          <a:prstGeom prst="rect">
            <a:avLst/>
          </a:prstGeom>
          <a:noFill/>
        </p:spPr>
        <p:txBody>
          <a:bodyPr wrap="square" rtlCol="0">
            <a:spAutoFit/>
          </a:bodyPr>
          <a:lstStyle/>
          <a:p>
            <a:endParaRPr lang="en-GB"/>
          </a:p>
        </p:txBody>
      </p:sp>
      <p:graphicFrame>
        <p:nvGraphicFramePr>
          <p:cNvPr id="34" name="Table 33">
            <a:extLst>
              <a:ext uri="{FF2B5EF4-FFF2-40B4-BE49-F238E27FC236}">
                <a16:creationId xmlns:a16="http://schemas.microsoft.com/office/drawing/2014/main" id="{EF42DF1E-E2E8-EEA0-140F-CD4C75901948}"/>
              </a:ext>
            </a:extLst>
          </p:cNvPr>
          <p:cNvGraphicFramePr>
            <a:graphicFrameLocks noGrp="1"/>
          </p:cNvGraphicFramePr>
          <p:nvPr>
            <p:extLst>
              <p:ext uri="{D42A27DB-BD31-4B8C-83A1-F6EECF244321}">
                <p14:modId xmlns:p14="http://schemas.microsoft.com/office/powerpoint/2010/main" val="3004341728"/>
              </p:ext>
            </p:extLst>
          </p:nvPr>
        </p:nvGraphicFramePr>
        <p:xfrm>
          <a:off x="500062" y="1352961"/>
          <a:ext cx="7748739" cy="5300122"/>
        </p:xfrm>
        <a:graphic>
          <a:graphicData uri="http://schemas.openxmlformats.org/drawingml/2006/table">
            <a:tbl>
              <a:tblPr firstRow="1" bandRow="1">
                <a:tableStyleId>{616DA210-FB5B-4158-B5E0-FEB733F419BA}</a:tableStyleId>
              </a:tblPr>
              <a:tblGrid>
                <a:gridCol w="1839346">
                  <a:extLst>
                    <a:ext uri="{9D8B030D-6E8A-4147-A177-3AD203B41FA5}">
                      <a16:colId xmlns:a16="http://schemas.microsoft.com/office/drawing/2014/main" val="4207191668"/>
                    </a:ext>
                  </a:extLst>
                </a:gridCol>
                <a:gridCol w="1863808">
                  <a:extLst>
                    <a:ext uri="{9D8B030D-6E8A-4147-A177-3AD203B41FA5}">
                      <a16:colId xmlns:a16="http://schemas.microsoft.com/office/drawing/2014/main" val="4119414300"/>
                    </a:ext>
                  </a:extLst>
                </a:gridCol>
                <a:gridCol w="4045585">
                  <a:extLst>
                    <a:ext uri="{9D8B030D-6E8A-4147-A177-3AD203B41FA5}">
                      <a16:colId xmlns:a16="http://schemas.microsoft.com/office/drawing/2014/main" val="895877122"/>
                    </a:ext>
                  </a:extLst>
                </a:gridCol>
              </a:tblGrid>
              <a:tr h="516032">
                <a:tc>
                  <a:txBody>
                    <a:bodyPr/>
                    <a:lstStyle/>
                    <a:p>
                      <a:pPr algn="ctr"/>
                      <a:r>
                        <a:rPr lang="en-GB" sz="1650" dirty="0"/>
                        <a:t>Term</a:t>
                      </a:r>
                    </a:p>
                  </a:txBody>
                  <a:tcPr/>
                </a:tc>
                <a:tc>
                  <a:txBody>
                    <a:bodyPr/>
                    <a:lstStyle/>
                    <a:p>
                      <a:pPr algn="ctr"/>
                      <a:r>
                        <a:rPr lang="en-GB" sz="1650" dirty="0"/>
                        <a:t>Knowledge</a:t>
                      </a:r>
                    </a:p>
                  </a:txBody>
                  <a:tcPr/>
                </a:tc>
                <a:tc>
                  <a:txBody>
                    <a:bodyPr/>
                    <a:lstStyle/>
                    <a:p>
                      <a:pPr algn="ctr"/>
                      <a:r>
                        <a:rPr lang="en-GB" sz="1650" dirty="0"/>
                        <a:t>Skills/Historical Enquiry</a:t>
                      </a:r>
                    </a:p>
                  </a:txBody>
                  <a:tcPr/>
                </a:tc>
                <a:extLst>
                  <a:ext uri="{0D108BD9-81ED-4DB2-BD59-A6C34878D82A}">
                    <a16:rowId xmlns:a16="http://schemas.microsoft.com/office/drawing/2014/main" val="3727545548"/>
                  </a:ext>
                </a:extLst>
              </a:tr>
              <a:tr h="4695732">
                <a:tc>
                  <a:txBody>
                    <a:bodyPr/>
                    <a:lstStyle/>
                    <a:p>
                      <a:pPr marL="67310" algn="ctr">
                        <a:lnSpc>
                          <a:spcPct val="107000"/>
                        </a:lnSpc>
                        <a:spcAft>
                          <a:spcPts val="0"/>
                        </a:spcAft>
                      </a:pPr>
                      <a:r>
                        <a:rPr lang="en-GB" sz="1800" b="1" kern="1200" dirty="0">
                          <a:solidFill>
                            <a:schemeClr val="tx1"/>
                          </a:solidFill>
                          <a:effectLst/>
                          <a:latin typeface="+mn-lt"/>
                          <a:ea typeface="+mn-ea"/>
                          <a:cs typeface="+mn-cs"/>
                        </a:rPr>
                        <a:t>Summer </a:t>
                      </a:r>
                      <a:endParaRPr lang="en-GB" sz="1600" b="1"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tx1"/>
                          </a:solidFill>
                          <a:effectLst/>
                          <a:latin typeface="+mn-lt"/>
                          <a:ea typeface="+mn-ea"/>
                          <a:cs typeface="+mn-cs"/>
                        </a:rPr>
                        <a:t>(continued)</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What was important to the Ancient Egyptians?</a:t>
                      </a:r>
                    </a:p>
                    <a:p>
                      <a:pPr algn="ctr"/>
                      <a:endParaRPr lang="en-GB" sz="1800" b="1" kern="1200" dirty="0">
                        <a:solidFill>
                          <a:schemeClr val="tx1"/>
                        </a:solidFill>
                        <a:effectLst/>
                        <a:latin typeface="+mn-lt"/>
                        <a:ea typeface="+mn-ea"/>
                        <a:cs typeface="+mn-cs"/>
                      </a:endParaRPr>
                    </a:p>
                    <a:p>
                      <a:pPr algn="ctr"/>
                      <a:r>
                        <a:rPr lang="en-GB" sz="1800" b="1" kern="1200" dirty="0">
                          <a:solidFill>
                            <a:schemeClr val="tx1"/>
                          </a:solidFill>
                          <a:effectLst/>
                          <a:latin typeface="+mn-lt"/>
                          <a:ea typeface="+mn-ea"/>
                          <a:cs typeface="+mn-cs"/>
                        </a:rPr>
                        <a:t>DC:</a:t>
                      </a:r>
                    </a:p>
                    <a:p>
                      <a:pPr marL="285750" indent="-285750" algn="ctr">
                        <a:buFontTx/>
                        <a:buChar char="-"/>
                      </a:pPr>
                      <a:r>
                        <a:rPr lang="en-GB" sz="1400" b="1" kern="1200" dirty="0">
                          <a:solidFill>
                            <a:schemeClr val="tx1"/>
                          </a:solidFill>
                          <a:effectLst/>
                          <a:latin typeface="+mn-lt"/>
                          <a:ea typeface="+mn-ea"/>
                          <a:cs typeface="+mn-cs"/>
                        </a:rPr>
                        <a:t>Change and continuity</a:t>
                      </a:r>
                    </a:p>
                    <a:p>
                      <a:pPr marL="285750" indent="-285750" algn="ctr">
                        <a:buFontTx/>
                        <a:buChar char="-"/>
                      </a:pPr>
                      <a:r>
                        <a:rPr lang="en-GB" sz="1400" b="1" kern="1200" dirty="0">
                          <a:solidFill>
                            <a:schemeClr val="tx1"/>
                          </a:solidFill>
                          <a:effectLst/>
                          <a:latin typeface="+mn-lt"/>
                          <a:ea typeface="+mn-ea"/>
                          <a:cs typeface="+mn-cs"/>
                        </a:rPr>
                        <a:t>Cause and consequence </a:t>
                      </a:r>
                    </a:p>
                    <a:p>
                      <a:pPr marL="285750" indent="-285750" algn="ctr">
                        <a:buFontTx/>
                        <a:buChar char="-"/>
                      </a:pPr>
                      <a:r>
                        <a:rPr lang="en-GB" sz="1400" b="1" kern="1200" dirty="0">
                          <a:solidFill>
                            <a:schemeClr val="tx1"/>
                          </a:solidFill>
                          <a:effectLst/>
                          <a:latin typeface="+mn-lt"/>
                          <a:ea typeface="+mn-ea"/>
                          <a:cs typeface="+mn-cs"/>
                        </a:rPr>
                        <a:t>Sources of evidence</a:t>
                      </a:r>
                    </a:p>
                    <a:p>
                      <a:pPr marL="285750" indent="-285750" algn="ctr">
                        <a:buFontTx/>
                        <a:buChar char="-"/>
                      </a:pPr>
                      <a:r>
                        <a:rPr lang="en-GB" sz="1400" b="1" kern="1200" dirty="0">
                          <a:solidFill>
                            <a:schemeClr val="tx1"/>
                          </a:solidFill>
                          <a:effectLst/>
                          <a:latin typeface="+mn-lt"/>
                          <a:ea typeface="+mn-ea"/>
                          <a:cs typeface="+mn-cs"/>
                        </a:rPr>
                        <a:t>Historical interpretations</a:t>
                      </a:r>
                    </a:p>
                    <a:p>
                      <a:pPr marL="67310" algn="ctr">
                        <a:lnSpc>
                          <a:spcPct val="107000"/>
                        </a:lnSpc>
                        <a:spcAft>
                          <a:spcPts val="0"/>
                        </a:spcAft>
                      </a:pPr>
                      <a:endParaRPr lang="en-GB" sz="1800" b="1" kern="1200" dirty="0">
                        <a:solidFill>
                          <a:schemeClr val="tx1"/>
                        </a:solidFill>
                        <a:effectLst/>
                        <a:latin typeface="+mn-lt"/>
                        <a:ea typeface="+mn-ea"/>
                        <a:cs typeface="+mn-cs"/>
                      </a:endParaRPr>
                    </a:p>
                  </a:txBody>
                  <a:tcPr marL="0" marR="0" marT="2921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t>
                      </a:r>
                    </a:p>
                    <a:p>
                      <a:pPr marL="171450" lvl="0" indent="-171450">
                        <a:buFont typeface="Arial" panose="020B0604020202020204" pitchFamily="34" charset="0"/>
                        <a:buChar char="•"/>
                      </a:pPr>
                      <a:endParaRPr lang="en-GB" sz="1200" b="0" i="0" kern="1200" dirty="0">
                        <a:solidFill>
                          <a:schemeClr val="tx1"/>
                        </a:solidFill>
                        <a:effectLst/>
                        <a:latin typeface="+mn-lt"/>
                        <a:ea typeface="+mn-ea"/>
                        <a:cs typeface="+mn-cs"/>
                      </a:endParaRPr>
                    </a:p>
                  </a:txBody>
                  <a:tcPr marL="68580" marR="68580" marT="0" marB="0">
                    <a:solidFill>
                      <a:schemeClr val="bg1">
                        <a:alpha val="20000"/>
                      </a:schemeClr>
                    </a:solidFill>
                  </a:tcPr>
                </a:tc>
                <a:tc>
                  <a:txBody>
                    <a:bodyPr/>
                    <a:lstStyle/>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Using a range of sources to construct knowledge of the past.</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Defining the terms ‘source’ and ‘evidence’.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Extracting the appropriate information from a historical source.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Selecting and recording relevant information from a range of sources to answer a question.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that there are different ways to interpret evidence.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Interpreting evidence in different ways.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and making deductions from documentary as well as concrete evidence e.g. pictures and artefacts.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Making links and connections across a period of time, cultures or groups.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Asking the question “How do we know?”</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Understanding that there may be multiple conclusions to a historical enquiry question.</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Reaching conclusions that are substantiated by historical evidence.</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Constructing answers using evidence to substantiate findings.</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Creating a simple imaginative reconstruction of a past event using the evidence available to draw, model, </a:t>
                      </a:r>
                      <a:r>
                        <a:rPr lang="en-GB" sz="1200" b="0" i="0" kern="1200" dirty="0" err="1">
                          <a:solidFill>
                            <a:schemeClr val="tx1"/>
                          </a:solidFill>
                          <a:effectLst/>
                          <a:latin typeface="+mn-lt"/>
                          <a:ea typeface="+mn-ea"/>
                          <a:cs typeface="+mn-cs"/>
                        </a:rPr>
                        <a:t>dramatise</a:t>
                      </a:r>
                      <a:r>
                        <a:rPr lang="en-GB" sz="1200" b="0" i="0" kern="1200" dirty="0">
                          <a:solidFill>
                            <a:schemeClr val="tx1"/>
                          </a:solidFill>
                          <a:effectLst/>
                          <a:latin typeface="+mn-lt"/>
                          <a:ea typeface="+mn-ea"/>
                          <a:cs typeface="+mn-cs"/>
                        </a:rPr>
                        <a:t>, write or retell the story.</a:t>
                      </a:r>
                    </a:p>
                    <a:p>
                      <a:pPr marL="171450" lvl="0" indent="-171450">
                        <a:buFont typeface="Arial" panose="020B0604020202020204" pitchFamily="34" charset="0"/>
                        <a:buChar char="•"/>
                      </a:pPr>
                      <a:r>
                        <a:rPr lang="en-GB" sz="1200" b="0" i="0" kern="1200" dirty="0">
                          <a:solidFill>
                            <a:schemeClr val="tx1"/>
                          </a:solidFill>
                          <a:effectLst/>
                          <a:latin typeface="+mn-lt"/>
                          <a:ea typeface="+mn-ea"/>
                          <a:cs typeface="+mn-cs"/>
                        </a:rPr>
                        <a:t> Creating a structured response or narrative to answer a historical enquiry.</a:t>
                      </a:r>
                    </a:p>
                  </a:txBody>
                  <a:tcPr marL="0" marR="0" marT="29210" marB="0">
                    <a:solidFill>
                      <a:schemeClr val="bg1">
                        <a:alpha val="20000"/>
                      </a:schemeClr>
                    </a:solidFill>
                  </a:tcPr>
                </a:tc>
                <a:extLst>
                  <a:ext uri="{0D108BD9-81ED-4DB2-BD59-A6C34878D82A}">
                    <a16:rowId xmlns:a16="http://schemas.microsoft.com/office/drawing/2014/main" val="4133187295"/>
                  </a:ext>
                </a:extLst>
              </a:tr>
            </a:tbl>
          </a:graphicData>
        </a:graphic>
      </p:graphicFrame>
      <p:pic>
        <p:nvPicPr>
          <p:cNvPr id="3" name="Picture 2" descr="A white background with black dots&#10;&#10;AI-generated content may be incorrect.">
            <a:extLst>
              <a:ext uri="{FF2B5EF4-FFF2-40B4-BE49-F238E27FC236}">
                <a16:creationId xmlns:a16="http://schemas.microsoft.com/office/drawing/2014/main" id="{A758ECAC-FCAC-4937-C144-0340E75A84D3}"/>
              </a:ext>
            </a:extLst>
          </p:cNvPr>
          <p:cNvPicPr>
            <a:picLocks noChangeAspect="1"/>
          </p:cNvPicPr>
          <p:nvPr/>
        </p:nvPicPr>
        <p:blipFill>
          <a:blip r:embed="rId4"/>
          <a:stretch>
            <a:fillRect/>
          </a:stretch>
        </p:blipFill>
        <p:spPr>
          <a:xfrm>
            <a:off x="76707" y="8614"/>
            <a:ext cx="1266825" cy="1043088"/>
          </a:xfrm>
          <a:prstGeom prst="rect">
            <a:avLst/>
          </a:prstGeom>
          <a:ln>
            <a:solidFill>
              <a:schemeClr val="bg1"/>
            </a:solidFill>
          </a:ln>
        </p:spPr>
      </p:pic>
      <p:pic>
        <p:nvPicPr>
          <p:cNvPr id="36" name="Picture 35" descr="A blue and white oval with text&#10;&#10;AI-generated content may be incorrect.">
            <a:extLst>
              <a:ext uri="{FF2B5EF4-FFF2-40B4-BE49-F238E27FC236}">
                <a16:creationId xmlns:a16="http://schemas.microsoft.com/office/drawing/2014/main" id="{6855E72F-69A2-0054-BA0D-CE72CFA400B5}"/>
              </a:ext>
            </a:extLst>
          </p:cNvPr>
          <p:cNvPicPr>
            <a:picLocks noChangeAspect="1"/>
          </p:cNvPicPr>
          <p:nvPr/>
        </p:nvPicPr>
        <p:blipFill>
          <a:blip r:embed="rId5"/>
          <a:stretch>
            <a:fillRect/>
          </a:stretch>
        </p:blipFill>
        <p:spPr>
          <a:xfrm>
            <a:off x="66146" y="80869"/>
            <a:ext cx="995715" cy="623981"/>
          </a:xfrm>
          <a:prstGeom prst="rect">
            <a:avLst/>
          </a:prstGeom>
        </p:spPr>
      </p:pic>
    </p:spTree>
    <p:extLst>
      <p:ext uri="{BB962C8B-B14F-4D97-AF65-F5344CB8AC3E}">
        <p14:creationId xmlns:p14="http://schemas.microsoft.com/office/powerpoint/2010/main" val="3476793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10747</TotalTime>
  <Words>3216</Words>
  <Application>Microsoft Office PowerPoint</Application>
  <PresentationFormat>On-screen Show (4:3)</PresentationFormat>
  <Paragraphs>367</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Hawa Vasyat</dc:creator>
  <cp:lastModifiedBy>Megan Shaw</cp:lastModifiedBy>
  <cp:revision>45</cp:revision>
  <dcterms:created xsi:type="dcterms:W3CDTF">2026-02-24T09:01:14Z</dcterms:created>
  <dcterms:modified xsi:type="dcterms:W3CDTF">2026-08-27T13:59:48Z</dcterms:modified>
</cp:coreProperties>
</file>