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20"/>
  </p:notesMasterIdLst>
  <p:handoutMasterIdLst>
    <p:handoutMasterId r:id="rId21"/>
  </p:handoutMasterIdLst>
  <p:sldIdLst>
    <p:sldId id="258" r:id="rId5"/>
    <p:sldId id="264" r:id="rId6"/>
    <p:sldId id="268" r:id="rId7"/>
    <p:sldId id="278" r:id="rId8"/>
    <p:sldId id="271" r:id="rId9"/>
    <p:sldId id="277" r:id="rId10"/>
    <p:sldId id="275" r:id="rId11"/>
    <p:sldId id="279" r:id="rId12"/>
    <p:sldId id="269" r:id="rId13"/>
    <p:sldId id="270" r:id="rId14"/>
    <p:sldId id="272" r:id="rId15"/>
    <p:sldId id="273" r:id="rId16"/>
    <p:sldId id="274" r:id="rId17"/>
    <p:sldId id="276" r:id="rId18"/>
    <p:sldId id="267" r:id="rId19"/>
  </p:sldIdLst>
  <p:sldSz cx="12192000" cy="6858000"/>
  <p:notesSz cx="6858000" cy="9144000"/>
  <p:embeddedFontLst>
    <p:embeddedFont>
      <p:font typeface="Calibri" panose="020F0502020204030204" pitchFamily="34" charset="0"/>
      <p:regular r:id="rId22"/>
      <p:bold r:id="rId23"/>
      <p:italic r:id="rId24"/>
      <p:boldItalic r:id="rId25"/>
    </p:embeddedFont>
    <p:embeddedFont>
      <p:font typeface="Twinkl" panose="020B0604020202020204" pitchFamily="2" charset="0"/>
      <p:regular r:id="rId26"/>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4" pos="453" userDrawn="1">
          <p15:clr>
            <a:srgbClr val="A4A3A4"/>
          </p15:clr>
        </p15:guide>
        <p15:guide id="5" orient="horz" pos="3974" userDrawn="1">
          <p15:clr>
            <a:srgbClr val="A4A3A4"/>
          </p15:clr>
        </p15:guide>
        <p15:guide id="6" pos="7227" userDrawn="1">
          <p15:clr>
            <a:srgbClr val="A4A3A4"/>
          </p15:clr>
        </p15:guide>
        <p15:guide id="7" orient="horz" pos="346" userDrawn="1">
          <p15:clr>
            <a:srgbClr val="A4A3A4"/>
          </p15:clr>
        </p15:guide>
        <p15:guide id="8" pos="635" userDrawn="1">
          <p15:clr>
            <a:srgbClr val="A4A3A4"/>
          </p15:clr>
        </p15:guide>
        <p15:guide id="9" orient="horz" pos="482" userDrawn="1">
          <p15:clr>
            <a:srgbClr val="A4A3A4"/>
          </p15:clr>
        </p15:guide>
        <p15:guide id="10" orient="horz" pos="3838" userDrawn="1">
          <p15:clr>
            <a:srgbClr val="A4A3A4"/>
          </p15:clr>
        </p15:guide>
        <p15:guide id="11" pos="704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43A7BD"/>
    <a:srgbClr val="FF5050"/>
    <a:srgbClr val="F7FAFB"/>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showGuides="1">
      <p:cViewPr varScale="1">
        <p:scale>
          <a:sx n="82" d="100"/>
          <a:sy n="82" d="100"/>
        </p:scale>
        <p:origin x="60" y="60"/>
      </p:cViewPr>
      <p:guideLst>
        <p:guide orient="horz" pos="2160"/>
        <p:guide pos="3840"/>
        <p:guide pos="453"/>
        <p:guide orient="horz" pos="3974"/>
        <p:guide pos="7227"/>
        <p:guide orient="horz" pos="346"/>
        <p:guide pos="635"/>
        <p:guide orient="horz" pos="482"/>
        <p:guide orient="horz" pos="3838"/>
        <p:guide pos="7045"/>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stin Stretch" userId="4be1b326-1018-421d-a4cd-f1ff7fbd4878" providerId="ADAL" clId="{9B670D51-5D55-43D9-BF6B-E88DE962F2AF}"/>
    <pc:docChg chg="addSld modSld">
      <pc:chgData name="Justin Stretch" userId="4be1b326-1018-421d-a4cd-f1ff7fbd4878" providerId="ADAL" clId="{9B670D51-5D55-43D9-BF6B-E88DE962F2AF}" dt="2023-06-13T08:27:52.537" v="9" actId="20577"/>
      <pc:docMkLst>
        <pc:docMk/>
      </pc:docMkLst>
      <pc:sldChg chg="modSp">
        <pc:chgData name="Justin Stretch" userId="4be1b326-1018-421d-a4cd-f1ff7fbd4878" providerId="ADAL" clId="{9B670D51-5D55-43D9-BF6B-E88DE962F2AF}" dt="2023-06-13T07:06:39.304" v="0" actId="1076"/>
        <pc:sldMkLst>
          <pc:docMk/>
          <pc:sldMk cId="2211886282" sldId="258"/>
        </pc:sldMkLst>
        <pc:picChg chg="mod">
          <ac:chgData name="Justin Stretch" userId="4be1b326-1018-421d-a4cd-f1ff7fbd4878" providerId="ADAL" clId="{9B670D51-5D55-43D9-BF6B-E88DE962F2AF}" dt="2023-06-13T07:06:39.304" v="0" actId="1076"/>
          <ac:picMkLst>
            <pc:docMk/>
            <pc:sldMk cId="2211886282" sldId="258"/>
            <ac:picMk id="6" creationId="{52D8F96C-FFF5-479B-ABB6-83314823AEF0}"/>
          </ac:picMkLst>
        </pc:picChg>
      </pc:sldChg>
      <pc:sldChg chg="modSp">
        <pc:chgData name="Justin Stretch" userId="4be1b326-1018-421d-a4cd-f1ff7fbd4878" providerId="ADAL" clId="{9B670D51-5D55-43D9-BF6B-E88DE962F2AF}" dt="2023-06-13T08:27:52.537" v="9" actId="20577"/>
        <pc:sldMkLst>
          <pc:docMk/>
          <pc:sldMk cId="1607753171" sldId="275"/>
        </pc:sldMkLst>
        <pc:spChg chg="mod">
          <ac:chgData name="Justin Stretch" userId="4be1b326-1018-421d-a4cd-f1ff7fbd4878" providerId="ADAL" clId="{9B670D51-5D55-43D9-BF6B-E88DE962F2AF}" dt="2023-06-13T08:27:52.537" v="9" actId="20577"/>
          <ac:spMkLst>
            <pc:docMk/>
            <pc:sldMk cId="1607753171" sldId="275"/>
            <ac:spMk id="2" creationId="{00000000-0000-0000-0000-000000000000}"/>
          </ac:spMkLst>
        </pc:spChg>
      </pc:sldChg>
      <pc:sldChg chg="addSp modSp add">
        <pc:chgData name="Justin Stretch" userId="4be1b326-1018-421d-a4cd-f1ff7fbd4878" providerId="ADAL" clId="{9B670D51-5D55-43D9-BF6B-E88DE962F2AF}" dt="2023-06-13T07:15:48.885" v="5" actId="1076"/>
        <pc:sldMkLst>
          <pc:docMk/>
          <pc:sldMk cId="339762868" sldId="277"/>
        </pc:sldMkLst>
        <pc:picChg chg="add mod">
          <ac:chgData name="Justin Stretch" userId="4be1b326-1018-421d-a4cd-f1ff7fbd4878" providerId="ADAL" clId="{9B670D51-5D55-43D9-BF6B-E88DE962F2AF}" dt="2023-06-13T07:15:48.885" v="5" actId="1076"/>
          <ac:picMkLst>
            <pc:docMk/>
            <pc:sldMk cId="339762868" sldId="277"/>
            <ac:picMk id="3" creationId="{932CE299-649C-4445-BAAE-BA8D1C531BA3}"/>
          </ac:picMkLst>
        </pc:picChg>
      </pc:sldChg>
    </pc:docChg>
  </pc:docChgLst>
  <pc:docChgLst>
    <pc:chgData name="Justin Stretch" userId="4be1b326-1018-421d-a4cd-f1ff7fbd4878" providerId="ADAL" clId="{3B5865A3-7312-42F1-838D-4D9185CD27CC}"/>
    <pc:docChg chg="addSld modSld">
      <pc:chgData name="Justin Stretch" userId="4be1b326-1018-421d-a4cd-f1ff7fbd4878" providerId="ADAL" clId="{3B5865A3-7312-42F1-838D-4D9185CD27CC}" dt="2023-07-05T11:39:03.306" v="52" actId="1076"/>
      <pc:docMkLst>
        <pc:docMk/>
      </pc:docMkLst>
      <pc:sldChg chg="modSp">
        <pc:chgData name="Justin Stretch" userId="4be1b326-1018-421d-a4cd-f1ff7fbd4878" providerId="ADAL" clId="{3B5865A3-7312-42F1-838D-4D9185CD27CC}" dt="2023-07-05T11:39:03.306" v="52" actId="1076"/>
        <pc:sldMkLst>
          <pc:docMk/>
          <pc:sldMk cId="2211886282" sldId="258"/>
        </pc:sldMkLst>
        <pc:grpChg chg="mod">
          <ac:chgData name="Justin Stretch" userId="4be1b326-1018-421d-a4cd-f1ff7fbd4878" providerId="ADAL" clId="{3B5865A3-7312-42F1-838D-4D9185CD27CC}" dt="2023-07-05T11:39:03.306" v="52" actId="1076"/>
          <ac:grpSpMkLst>
            <pc:docMk/>
            <pc:sldMk cId="2211886282" sldId="258"/>
            <ac:grpSpMk id="3" creationId="{86D1F783-2B22-4601-BB0F-20FB812AE73C}"/>
          </ac:grpSpMkLst>
        </pc:grpChg>
        <pc:picChg chg="mod">
          <ac:chgData name="Justin Stretch" userId="4be1b326-1018-421d-a4cd-f1ff7fbd4878" providerId="ADAL" clId="{3B5865A3-7312-42F1-838D-4D9185CD27CC}" dt="2023-07-05T11:39:03.306" v="52" actId="1076"/>
          <ac:picMkLst>
            <pc:docMk/>
            <pc:sldMk cId="2211886282" sldId="258"/>
            <ac:picMk id="6" creationId="{52D8F96C-FFF5-479B-ABB6-83314823AEF0}"/>
          </ac:picMkLst>
        </pc:picChg>
      </pc:sldChg>
      <pc:sldChg chg="modSp">
        <pc:chgData name="Justin Stretch" userId="4be1b326-1018-421d-a4cd-f1ff7fbd4878" providerId="ADAL" clId="{3B5865A3-7312-42F1-838D-4D9185CD27CC}" dt="2023-06-21T10:33:07.935" v="51" actId="20577"/>
        <pc:sldMkLst>
          <pc:docMk/>
          <pc:sldMk cId="1607753171" sldId="275"/>
        </pc:sldMkLst>
        <pc:spChg chg="mod">
          <ac:chgData name="Justin Stretch" userId="4be1b326-1018-421d-a4cd-f1ff7fbd4878" providerId="ADAL" clId="{3B5865A3-7312-42F1-838D-4D9185CD27CC}" dt="2023-06-21T10:27:58.519" v="50" actId="20577"/>
          <ac:spMkLst>
            <pc:docMk/>
            <pc:sldMk cId="1607753171" sldId="275"/>
            <ac:spMk id="3" creationId="{00000000-0000-0000-0000-000000000000}"/>
          </ac:spMkLst>
        </pc:spChg>
        <pc:spChg chg="mod">
          <ac:chgData name="Justin Stretch" userId="4be1b326-1018-421d-a4cd-f1ff7fbd4878" providerId="ADAL" clId="{3B5865A3-7312-42F1-838D-4D9185CD27CC}" dt="2023-06-21T10:33:07.935" v="51" actId="20577"/>
          <ac:spMkLst>
            <pc:docMk/>
            <pc:sldMk cId="1607753171" sldId="275"/>
            <ac:spMk id="4" creationId="{00000000-0000-0000-0000-000000000000}"/>
          </ac:spMkLst>
        </pc:spChg>
      </pc:sldChg>
      <pc:sldChg chg="addSp modSp add">
        <pc:chgData name="Justin Stretch" userId="4be1b326-1018-421d-a4cd-f1ff7fbd4878" providerId="ADAL" clId="{3B5865A3-7312-42F1-838D-4D9185CD27CC}" dt="2023-06-20T07:37:41.999" v="11" actId="14100"/>
        <pc:sldMkLst>
          <pc:docMk/>
          <pc:sldMk cId="3337785701" sldId="278"/>
        </pc:sldMkLst>
        <pc:picChg chg="add mod modCrop">
          <ac:chgData name="Justin Stretch" userId="4be1b326-1018-421d-a4cd-f1ff7fbd4878" providerId="ADAL" clId="{3B5865A3-7312-42F1-838D-4D9185CD27CC}" dt="2023-06-20T07:37:41.999" v="11" actId="14100"/>
          <ac:picMkLst>
            <pc:docMk/>
            <pc:sldMk cId="3337785701" sldId="278"/>
            <ac:picMk id="3" creationId="{C10EC1A7-89AA-4BCA-8668-92E6A2586AE9}"/>
          </ac:picMkLst>
        </pc:picChg>
      </pc:sldChg>
      <pc:sldChg chg="addSp modSp add">
        <pc:chgData name="Justin Stretch" userId="4be1b326-1018-421d-a4cd-f1ff7fbd4878" providerId="ADAL" clId="{3B5865A3-7312-42F1-838D-4D9185CD27CC}" dt="2023-06-20T07:39:45.625" v="18" actId="14100"/>
        <pc:sldMkLst>
          <pc:docMk/>
          <pc:sldMk cId="539157137" sldId="279"/>
        </pc:sldMkLst>
        <pc:picChg chg="add mod modCrop">
          <ac:chgData name="Justin Stretch" userId="4be1b326-1018-421d-a4cd-f1ff7fbd4878" providerId="ADAL" clId="{3B5865A3-7312-42F1-838D-4D9185CD27CC}" dt="2023-06-20T07:39:45.625" v="18" actId="14100"/>
          <ac:picMkLst>
            <pc:docMk/>
            <pc:sldMk cId="539157137" sldId="279"/>
            <ac:picMk id="3" creationId="{56410BA1-A86A-4832-B561-8729D7F35274}"/>
          </ac:picMkLst>
        </pc:picChg>
      </pc:sldChg>
    </pc:docChg>
  </pc:docChgLst>
  <pc:docChgLst>
    <pc:chgData name="Justin Stretch" userId="4be1b326-1018-421d-a4cd-f1ff7fbd4878" providerId="ADAL" clId="{EF284BFD-63BC-6D4A-AD26-64E8FDB2BB5C}"/>
    <pc:docChg chg="sldOrd">
      <pc:chgData name="Justin Stretch" userId="4be1b326-1018-421d-a4cd-f1ff7fbd4878" providerId="ADAL" clId="{EF284BFD-63BC-6D4A-AD26-64E8FDB2BB5C}" dt="2023-06-21T07:47:03.510" v="0" actId="1076"/>
      <pc:docMkLst>
        <pc:docMk/>
      </pc:docMkLst>
      <pc:sldChg chg="ord">
        <pc:chgData name="Justin Stretch" userId="4be1b326-1018-421d-a4cd-f1ff7fbd4878" providerId="ADAL" clId="{EF284BFD-63BC-6D4A-AD26-64E8FDB2BB5C}" dt="2023-06-21T07:47:03.510" v="0" actId="1076"/>
        <pc:sldMkLst>
          <pc:docMk/>
          <pc:sldMk cId="1607753171" sldId="275"/>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05/07/2023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363690" y="6196126"/>
            <a:ext cx="768660"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63330" y="5734212"/>
            <a:ext cx="768660"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363690" y="6196126"/>
            <a:ext cx="768660"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2994" y="695325"/>
            <a:ext cx="10886013"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652994" y="1957387"/>
            <a:ext cx="10886013"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3.xml"/><Relationship Id="rId1" Type="http://schemas.openxmlformats.org/officeDocument/2006/relationships/video" Target="https://www.youtube.com/embed/o5Yi69L-zxM"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microsoft.com/office/2007/relationships/hdphoto" Target="../media/hdphoto1.wdp"/><Relationship Id="rId7"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8.png"/><Relationship Id="rId4" Type="http://schemas.openxmlformats.org/officeDocument/2006/relationships/image" Target="../media/image15.png"/><Relationship Id="rId9" Type="http://schemas.microsoft.com/office/2007/relationships/hdphoto" Target="../media/hdphoto2.wdp"/></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VALUES colorful vector typography banner">
            <a:extLst>
              <a:ext uri="{FF2B5EF4-FFF2-40B4-BE49-F238E27FC236}">
                <a16:creationId xmlns:a16="http://schemas.microsoft.com/office/drawing/2014/main" id="{4D6364D1-755B-48C1-BAFE-EC258F4CEB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4916" b="20124"/>
          <a:stretch/>
        </p:blipFill>
        <p:spPr bwMode="auto">
          <a:xfrm rot="698810">
            <a:off x="10214729" y="5925106"/>
            <a:ext cx="1883770" cy="71982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pSp>
        <p:nvGrpSpPr>
          <p:cNvPr id="3" name="Group 16">
            <a:extLst>
              <a:ext uri="{FF2B5EF4-FFF2-40B4-BE49-F238E27FC236}">
                <a16:creationId xmlns:a16="http://schemas.microsoft.com/office/drawing/2014/main" id="{86D1F783-2B22-4601-BB0F-20FB812AE73C}"/>
              </a:ext>
            </a:extLst>
          </p:cNvPr>
          <p:cNvGrpSpPr>
            <a:grpSpLocks/>
          </p:cNvGrpSpPr>
          <p:nvPr/>
        </p:nvGrpSpPr>
        <p:grpSpPr bwMode="auto">
          <a:xfrm>
            <a:off x="5125549" y="5434746"/>
            <a:ext cx="1758950" cy="1233487"/>
            <a:chOff x="4890420" y="5633249"/>
            <a:chExt cx="1760187" cy="1235068"/>
          </a:xfrm>
        </p:grpSpPr>
        <p:pic>
          <p:nvPicPr>
            <p:cNvPr id="4" name="Picture 3">
              <a:extLst>
                <a:ext uri="{FF2B5EF4-FFF2-40B4-BE49-F238E27FC236}">
                  <a16:creationId xmlns:a16="http://schemas.microsoft.com/office/drawing/2014/main" id="{44C11279-6E59-4F97-95A9-17D96BB0B0A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90420" y="5633249"/>
              <a:ext cx="1760187" cy="123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8">
              <a:extLst>
                <a:ext uri="{FF2B5EF4-FFF2-40B4-BE49-F238E27FC236}">
                  <a16:creationId xmlns:a16="http://schemas.microsoft.com/office/drawing/2014/main" id="{F2408A2E-5C91-48C9-9959-5591D8123A9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50314" y="5917309"/>
              <a:ext cx="1062380" cy="681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 name="Picture 2">
            <a:extLst>
              <a:ext uri="{FF2B5EF4-FFF2-40B4-BE49-F238E27FC236}">
                <a16:creationId xmlns:a16="http://schemas.microsoft.com/office/drawing/2014/main" id="{52D8F96C-FFF5-479B-ABB6-83314823AEF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579204"/>
            <a:ext cx="1452562" cy="145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Water Safety</a:t>
            </a:r>
          </a:p>
        </p:txBody>
      </p:sp>
      <p:sp>
        <p:nvSpPr>
          <p:cNvPr id="5" name="Rectangle 4"/>
          <p:cNvSpPr/>
          <p:nvPr/>
        </p:nvSpPr>
        <p:spPr>
          <a:xfrm>
            <a:off x="726831" y="1566966"/>
            <a:ext cx="10842867" cy="430887"/>
          </a:xfrm>
          <a:prstGeom prst="rect">
            <a:avLst/>
          </a:prstGeom>
        </p:spPr>
        <p:txBody>
          <a:bodyPr wrap="square" lIns="0" tIns="0" rIns="0" bIns="0">
            <a:spAutoFit/>
          </a:bodyPr>
          <a:lstStyle/>
          <a:p>
            <a:pPr algn="ctr">
              <a:spcBef>
                <a:spcPct val="0"/>
              </a:spcBef>
            </a:pPr>
            <a:r>
              <a:rPr lang="en-GB" altLang="en-US" sz="2800" dirty="0"/>
              <a:t>Tell your partner everything you know about staying safe in water.</a:t>
            </a:r>
          </a:p>
        </p:txBody>
      </p:sp>
      <p:grpSp>
        <p:nvGrpSpPr>
          <p:cNvPr id="13" name="Group 12"/>
          <p:cNvGrpSpPr/>
          <p:nvPr/>
        </p:nvGrpSpPr>
        <p:grpSpPr>
          <a:xfrm>
            <a:off x="3352800" y="4818215"/>
            <a:ext cx="8216897" cy="1276241"/>
            <a:chOff x="2455333" y="4818215"/>
            <a:chExt cx="5831416" cy="1276241"/>
          </a:xfrm>
        </p:grpSpPr>
        <p:sp>
          <p:nvSpPr>
            <p:cNvPr id="12" name="Rectangle 11"/>
            <p:cNvSpPr/>
            <p:nvPr/>
          </p:nvSpPr>
          <p:spPr>
            <a:xfrm>
              <a:off x="2455333" y="4818215"/>
              <a:ext cx="5831416" cy="866858"/>
            </a:xfrm>
            <a:prstGeom prst="rect">
              <a:avLst/>
            </a:prstGeom>
            <a:solidFill>
              <a:schemeClr val="bg1"/>
            </a:solid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3183466" y="4894127"/>
              <a:ext cx="4826001" cy="1200329"/>
            </a:xfrm>
            <a:prstGeom prst="rect">
              <a:avLst/>
            </a:prstGeom>
          </p:spPr>
          <p:txBody>
            <a:bodyPr wrap="square">
              <a:spAutoFit/>
            </a:bodyPr>
            <a:lstStyle/>
            <a:p>
              <a:pPr>
                <a:spcBef>
                  <a:spcPct val="0"/>
                </a:spcBef>
              </a:pPr>
              <a:r>
                <a:rPr lang="en-GB" altLang="en-US" sz="2400" dirty="0"/>
                <a:t>There are lots of different ways we can make sure we are safe in any kind of area of water.</a:t>
              </a:r>
            </a:p>
          </p:txBody>
        </p:sp>
      </p:grpSp>
      <p:sp>
        <p:nvSpPr>
          <p:cNvPr id="4" name="Rectangle 3"/>
          <p:cNvSpPr/>
          <p:nvPr/>
        </p:nvSpPr>
        <p:spPr>
          <a:xfrm>
            <a:off x="2315633" y="2441871"/>
            <a:ext cx="7499350" cy="49106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2315633" y="2434413"/>
            <a:ext cx="7499350" cy="491066"/>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2218266" y="2955321"/>
            <a:ext cx="7694084" cy="369332"/>
          </a:xfrm>
          <a:prstGeom prst="rect">
            <a:avLst/>
          </a:prstGeom>
        </p:spPr>
        <p:txBody>
          <a:bodyPr wrap="square">
            <a:spAutoFit/>
          </a:bodyPr>
          <a:lstStyle/>
          <a:p>
            <a:pPr algn="ctr">
              <a:spcBef>
                <a:spcPct val="0"/>
              </a:spcBef>
            </a:pPr>
            <a:r>
              <a:rPr lang="en-GB" altLang="en-US" b="1" dirty="0">
                <a:solidFill>
                  <a:srgbClr val="DE1E5A"/>
                </a:solidFill>
              </a:rPr>
              <a:t>30 second timer </a:t>
            </a:r>
          </a:p>
        </p:txBody>
      </p:sp>
      <p:sp>
        <p:nvSpPr>
          <p:cNvPr id="10" name="Rectangle 9"/>
          <p:cNvSpPr/>
          <p:nvPr/>
        </p:nvSpPr>
        <p:spPr>
          <a:xfrm>
            <a:off x="2315634" y="2948291"/>
            <a:ext cx="300567" cy="369332"/>
          </a:xfrm>
          <a:prstGeom prst="rect">
            <a:avLst/>
          </a:prstGeom>
        </p:spPr>
        <p:txBody>
          <a:bodyPr wrap="square">
            <a:spAutoFit/>
          </a:bodyPr>
          <a:lstStyle/>
          <a:p>
            <a:pPr algn="ctr">
              <a:spcBef>
                <a:spcPct val="0"/>
              </a:spcBef>
            </a:pPr>
            <a:r>
              <a:rPr lang="en-GB" altLang="en-US" b="1" dirty="0">
                <a:solidFill>
                  <a:srgbClr val="DE1E5A"/>
                </a:solidFill>
              </a:rPr>
              <a:t>0</a:t>
            </a:r>
          </a:p>
        </p:txBody>
      </p:sp>
      <p:sp>
        <p:nvSpPr>
          <p:cNvPr id="11" name="Rectangle 10"/>
          <p:cNvSpPr/>
          <p:nvPr/>
        </p:nvSpPr>
        <p:spPr>
          <a:xfrm>
            <a:off x="9271001" y="2941914"/>
            <a:ext cx="539749" cy="369332"/>
          </a:xfrm>
          <a:prstGeom prst="rect">
            <a:avLst/>
          </a:prstGeom>
        </p:spPr>
        <p:txBody>
          <a:bodyPr wrap="square">
            <a:spAutoFit/>
          </a:bodyPr>
          <a:lstStyle/>
          <a:p>
            <a:pPr algn="ctr">
              <a:spcBef>
                <a:spcPct val="0"/>
              </a:spcBef>
            </a:pPr>
            <a:r>
              <a:rPr lang="en-GB" altLang="en-US" b="1" dirty="0">
                <a:solidFill>
                  <a:srgbClr val="DE1E5A"/>
                </a:solidFill>
              </a:rPr>
              <a:t>30</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15633" y="3266212"/>
            <a:ext cx="1943100" cy="3016768"/>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30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Open Water Safety</a:t>
            </a:r>
          </a:p>
        </p:txBody>
      </p:sp>
      <p:sp>
        <p:nvSpPr>
          <p:cNvPr id="3" name="Rectangle 2"/>
          <p:cNvSpPr/>
          <p:nvPr/>
        </p:nvSpPr>
        <p:spPr>
          <a:xfrm>
            <a:off x="820616" y="1473202"/>
            <a:ext cx="8546122" cy="2308324"/>
          </a:xfrm>
          <a:prstGeom prst="rect">
            <a:avLst/>
          </a:prstGeom>
        </p:spPr>
        <p:txBody>
          <a:bodyPr wrap="square">
            <a:spAutoFit/>
          </a:bodyPr>
          <a:lstStyle/>
          <a:p>
            <a:pPr>
              <a:spcBef>
                <a:spcPct val="0"/>
              </a:spcBef>
              <a:defRPr/>
            </a:pPr>
            <a:r>
              <a:rPr lang="en-US" altLang="en-US" sz="2400" dirty="0"/>
              <a:t>When the weather is very hot, open</a:t>
            </a:r>
            <a:r>
              <a:rPr lang="en-GB" altLang="en-US" sz="2400" dirty="0"/>
              <a:t> water may be nice to look at but it can be extremely dangerous!</a:t>
            </a:r>
          </a:p>
          <a:p>
            <a:pPr>
              <a:spcBef>
                <a:spcPct val="0"/>
              </a:spcBef>
              <a:defRPr/>
            </a:pPr>
            <a:endParaRPr lang="en-GB" altLang="en-US" sz="2400" dirty="0"/>
          </a:p>
          <a:p>
            <a:pPr>
              <a:spcBef>
                <a:spcPct val="0"/>
              </a:spcBef>
              <a:defRPr/>
            </a:pPr>
            <a:r>
              <a:rPr lang="en-GB" altLang="en-US" sz="2400" dirty="0"/>
              <a:t>Talk to a partner.</a:t>
            </a:r>
          </a:p>
          <a:p>
            <a:pPr>
              <a:spcBef>
                <a:spcPct val="0"/>
              </a:spcBef>
              <a:defRPr/>
            </a:pPr>
            <a:endParaRPr lang="en-GB" altLang="en-US" sz="2400" dirty="0"/>
          </a:p>
          <a:p>
            <a:pPr>
              <a:spcBef>
                <a:spcPct val="0"/>
              </a:spcBef>
              <a:defRPr/>
            </a:pPr>
            <a:r>
              <a:rPr lang="en-GB" altLang="en-US" sz="2400" dirty="0"/>
              <a:t>What do you think are the dangers of open water? </a:t>
            </a:r>
          </a:p>
        </p:txBody>
      </p:sp>
      <p:grpSp>
        <p:nvGrpSpPr>
          <p:cNvPr id="6" name="Group 5"/>
          <p:cNvGrpSpPr/>
          <p:nvPr/>
        </p:nvGrpSpPr>
        <p:grpSpPr>
          <a:xfrm>
            <a:off x="820617" y="4563533"/>
            <a:ext cx="10550768" cy="1570460"/>
            <a:chOff x="457198" y="4563533"/>
            <a:chExt cx="8220075" cy="1570460"/>
          </a:xfrm>
        </p:grpSpPr>
        <p:sp>
          <p:nvSpPr>
            <p:cNvPr id="5" name="Rectangle 4"/>
            <p:cNvSpPr/>
            <p:nvPr/>
          </p:nvSpPr>
          <p:spPr>
            <a:xfrm>
              <a:off x="457198" y="4563533"/>
              <a:ext cx="8220075" cy="157046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51931" y="4622797"/>
              <a:ext cx="7857067" cy="1200329"/>
            </a:xfrm>
            <a:prstGeom prst="rect">
              <a:avLst/>
            </a:prstGeom>
          </p:spPr>
          <p:txBody>
            <a:bodyPr wrap="square">
              <a:spAutoFit/>
            </a:bodyPr>
            <a:lstStyle/>
            <a:p>
              <a:r>
                <a:rPr lang="en-GB" sz="3600" dirty="0">
                  <a:solidFill>
                    <a:schemeClr val="bg1"/>
                  </a:solidFill>
                </a:rPr>
                <a:t>How many different kinds of open water can you think of?</a:t>
              </a:r>
            </a:p>
          </p:txBody>
        </p:sp>
      </p:gr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35132" y="1532465"/>
            <a:ext cx="1603951" cy="2833805"/>
          </a:xfrm>
          <a:prstGeom prst="rect">
            <a:avLst/>
          </a:prstGeom>
        </p:spPr>
      </p:pic>
      <p:pic>
        <p:nvPicPr>
          <p:cNvPr id="9" name="Picture 2" descr="Warning symbol">
            <a:extLst>
              <a:ext uri="{FF2B5EF4-FFF2-40B4-BE49-F238E27FC236}">
                <a16:creationId xmlns:a16="http://schemas.microsoft.com/office/drawing/2014/main" id="{AE814C84-209A-4B02-9F8D-9890171EB2C5}"/>
              </a:ext>
            </a:extLst>
          </p:cNvPr>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ackgroundRemoval t="10000" b="90000" l="23753" r="76222"/>
                    </a14:imgEffect>
                  </a14:imgLayer>
                </a14:imgProps>
              </a:ext>
              <a:ext uri="{28A0092B-C50C-407E-A947-70E740481C1C}">
                <a14:useLocalDpi xmlns:a14="http://schemas.microsoft.com/office/drawing/2010/main" val="0"/>
              </a:ext>
            </a:extLst>
          </a:blip>
          <a:srcRect l="17194" r="17219"/>
          <a:stretch/>
        </p:blipFill>
        <p:spPr bwMode="auto">
          <a:xfrm>
            <a:off x="1070564" y="410173"/>
            <a:ext cx="1162028" cy="106302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Warning symbol">
            <a:extLst>
              <a:ext uri="{FF2B5EF4-FFF2-40B4-BE49-F238E27FC236}">
                <a16:creationId xmlns:a16="http://schemas.microsoft.com/office/drawing/2014/main" id="{728BDD53-96EC-4E9F-A281-5DB45EE02C2E}"/>
              </a:ext>
            </a:extLst>
          </p:cNvPr>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ackgroundRemoval t="10000" b="90000" l="23753" r="76222"/>
                    </a14:imgEffect>
                  </a14:imgLayer>
                </a14:imgProps>
              </a:ext>
              <a:ext uri="{28A0092B-C50C-407E-A947-70E740481C1C}">
                <a14:useLocalDpi xmlns:a14="http://schemas.microsoft.com/office/drawing/2010/main" val="0"/>
              </a:ext>
            </a:extLst>
          </a:blip>
          <a:srcRect l="17194" r="17219"/>
          <a:stretch/>
        </p:blipFill>
        <p:spPr bwMode="auto">
          <a:xfrm>
            <a:off x="10337107" y="469437"/>
            <a:ext cx="1162028" cy="1063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1539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24FFA-9D8E-4C2B-A469-8F079998B2DB}"/>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C10EC1A7-89AA-4BCA-8668-92E6A2586AE9}"/>
              </a:ext>
            </a:extLst>
          </p:cNvPr>
          <p:cNvPicPr>
            <a:picLocks noChangeAspect="1"/>
          </p:cNvPicPr>
          <p:nvPr/>
        </p:nvPicPr>
        <p:blipFill rotWithShape="1">
          <a:blip r:embed="rId2"/>
          <a:srcRect l="11057" t="6962" r="37976"/>
          <a:stretch/>
        </p:blipFill>
        <p:spPr>
          <a:xfrm>
            <a:off x="0" y="-25625"/>
            <a:ext cx="12192000" cy="6881951"/>
          </a:xfrm>
          <a:prstGeom prst="rect">
            <a:avLst/>
          </a:prstGeom>
        </p:spPr>
      </p:pic>
    </p:spTree>
    <p:extLst>
      <p:ext uri="{BB962C8B-B14F-4D97-AF65-F5344CB8AC3E}">
        <p14:creationId xmlns:p14="http://schemas.microsoft.com/office/powerpoint/2010/main" val="33377857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C1F894D-9200-44E3-AAA2-FACC7A46EC43}"/>
              </a:ext>
            </a:extLst>
          </p:cNvPr>
          <p:cNvPicPr>
            <a:picLocks noChangeAspect="1"/>
          </p:cNvPicPr>
          <p:nvPr/>
        </p:nvPicPr>
        <p:blipFill>
          <a:blip r:embed="rId2"/>
          <a:stretch>
            <a:fillRect/>
          </a:stretch>
        </p:blipFill>
        <p:spPr>
          <a:xfrm>
            <a:off x="1359877" y="424012"/>
            <a:ext cx="9472246" cy="6009976"/>
          </a:xfrm>
          <a:prstGeom prst="rect">
            <a:avLst/>
          </a:prstGeom>
        </p:spPr>
      </p:pic>
      <p:sp>
        <p:nvSpPr>
          <p:cNvPr id="2" name="Title 1"/>
          <p:cNvSpPr>
            <a:spLocks noGrp="1"/>
          </p:cNvSpPr>
          <p:nvPr>
            <p:ph type="title"/>
          </p:nvPr>
        </p:nvSpPr>
        <p:spPr/>
        <p:txBody>
          <a:bodyPr/>
          <a:lstStyle/>
          <a:p>
            <a:r>
              <a:rPr lang="en-GB" dirty="0">
                <a:solidFill>
                  <a:schemeClr val="bg1"/>
                </a:solidFill>
              </a:rPr>
              <a:t>The Dangers of Frozen Water</a:t>
            </a:r>
          </a:p>
        </p:txBody>
      </p:sp>
      <p:pic>
        <p:nvPicPr>
          <p:cNvPr id="9" name="Picture 2">
            <a:extLst>
              <a:ext uri="{FF2B5EF4-FFF2-40B4-BE49-F238E27FC236}">
                <a16:creationId xmlns:a16="http://schemas.microsoft.com/office/drawing/2014/main" id="{CC4F1879-0C91-445C-8E28-3E0855FDACF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2370" y="5188561"/>
            <a:ext cx="1452562" cy="145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a:extLst>
              <a:ext uri="{FF2B5EF4-FFF2-40B4-BE49-F238E27FC236}">
                <a16:creationId xmlns:a16="http://schemas.microsoft.com/office/drawing/2014/main" id="{59F5201A-5FAB-48E2-8D97-85361155F7E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48349" y="5188560"/>
            <a:ext cx="1452562" cy="145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02623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7940A-E60C-4821-AB5F-6A6BD8D5F4BC}"/>
              </a:ext>
            </a:extLst>
          </p:cNvPr>
          <p:cNvSpPr>
            <a:spLocks noGrp="1"/>
          </p:cNvSpPr>
          <p:nvPr>
            <p:ph type="title"/>
          </p:nvPr>
        </p:nvSpPr>
        <p:spPr/>
        <p:txBody>
          <a:bodyPr/>
          <a:lstStyle/>
          <a:p>
            <a:endParaRPr lang="en-GB"/>
          </a:p>
        </p:txBody>
      </p:sp>
      <p:pic>
        <p:nvPicPr>
          <p:cNvPr id="3" name="Online Media 2">
            <a:hlinkClick r:id="" action="ppaction://media"/>
            <a:extLst>
              <a:ext uri="{FF2B5EF4-FFF2-40B4-BE49-F238E27FC236}">
                <a16:creationId xmlns:a16="http://schemas.microsoft.com/office/drawing/2014/main" id="{932CE299-649C-4445-BAAE-BA8D1C531BA3}"/>
              </a:ext>
            </a:extLst>
          </p:cNvPr>
          <p:cNvPicPr>
            <a:picLocks noRot="1" noChangeAspect="1"/>
          </p:cNvPicPr>
          <p:nvPr>
            <a:videoFile r:link="rId1"/>
          </p:nvPr>
        </p:nvPicPr>
        <p:blipFill>
          <a:blip r:embed="rId3"/>
          <a:stretch>
            <a:fillRect/>
          </a:stretch>
        </p:blipFill>
        <p:spPr>
          <a:xfrm>
            <a:off x="255953" y="143974"/>
            <a:ext cx="11680093" cy="6570052"/>
          </a:xfrm>
          <a:prstGeom prst="rect">
            <a:avLst/>
          </a:prstGeom>
        </p:spPr>
      </p:pic>
    </p:spTree>
    <p:extLst>
      <p:ext uri="{BB962C8B-B14F-4D97-AF65-F5344CB8AC3E}">
        <p14:creationId xmlns:p14="http://schemas.microsoft.com/office/powerpoint/2010/main" val="339762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Open Water Safety</a:t>
            </a:r>
          </a:p>
        </p:txBody>
      </p:sp>
      <p:sp>
        <p:nvSpPr>
          <p:cNvPr id="3" name="Rectangle 2"/>
          <p:cNvSpPr/>
          <p:nvPr/>
        </p:nvSpPr>
        <p:spPr>
          <a:xfrm>
            <a:off x="726831" y="1347169"/>
            <a:ext cx="10210800" cy="646331"/>
          </a:xfrm>
          <a:prstGeom prst="rect">
            <a:avLst/>
          </a:prstGeom>
        </p:spPr>
        <p:txBody>
          <a:bodyPr wrap="square">
            <a:spAutoFit/>
          </a:bodyPr>
          <a:lstStyle/>
          <a:p>
            <a:pPr>
              <a:spcBef>
                <a:spcPct val="0"/>
              </a:spcBef>
              <a:defRPr/>
            </a:pPr>
            <a:r>
              <a:rPr lang="en-GB" dirty="0"/>
              <a:t>Open water means any open body of water, such as ponds, lakes, rivers, canals or reservoirs. </a:t>
            </a:r>
          </a:p>
          <a:p>
            <a:pPr>
              <a:spcBef>
                <a:spcPct val="0"/>
              </a:spcBef>
              <a:defRPr/>
            </a:pPr>
            <a:r>
              <a:rPr lang="en-GB" dirty="0"/>
              <a:t>There are ways to stay safe around open water:</a:t>
            </a:r>
          </a:p>
        </p:txBody>
      </p:sp>
      <p:pic>
        <p:nvPicPr>
          <p:cNvPr id="1026" name="Picture 2" descr="Warning symbol">
            <a:extLst>
              <a:ext uri="{FF2B5EF4-FFF2-40B4-BE49-F238E27FC236}">
                <a16:creationId xmlns:a16="http://schemas.microsoft.com/office/drawing/2014/main" id="{35EED3B9-9410-4400-AE02-695BAEBC3F2B}"/>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0000" l="23753" r="76222"/>
                    </a14:imgEffect>
                  </a14:imgLayer>
                </a14:imgProps>
              </a:ext>
              <a:ext uri="{28A0092B-C50C-407E-A947-70E740481C1C}">
                <a14:useLocalDpi xmlns:a14="http://schemas.microsoft.com/office/drawing/2010/main" val="0"/>
              </a:ext>
            </a:extLst>
          </a:blip>
          <a:srcRect l="17194" r="17219"/>
          <a:stretch/>
        </p:blipFill>
        <p:spPr bwMode="auto">
          <a:xfrm>
            <a:off x="9083941" y="1697515"/>
            <a:ext cx="1696901" cy="155233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26831" y="2217814"/>
            <a:ext cx="9589476" cy="3046988"/>
          </a:xfrm>
          <a:prstGeom prst="rect">
            <a:avLst/>
          </a:prstGeom>
        </p:spPr>
        <p:txBody>
          <a:bodyPr wrap="square">
            <a:spAutoFit/>
          </a:bodyPr>
          <a:lstStyle/>
          <a:p>
            <a:pPr marL="285750" indent="-285750">
              <a:spcBef>
                <a:spcPct val="0"/>
              </a:spcBef>
              <a:buFont typeface="Arial" panose="020B0604020202020204" pitchFamily="34" charset="0"/>
              <a:buChar char="•"/>
              <a:defRPr/>
            </a:pPr>
            <a:r>
              <a:rPr lang="en-GB" sz="3200" dirty="0"/>
              <a:t>Do not jump into open water.</a:t>
            </a:r>
          </a:p>
          <a:p>
            <a:pPr marL="285750" indent="-285750">
              <a:spcBef>
                <a:spcPct val="0"/>
              </a:spcBef>
              <a:buFont typeface="Arial" panose="020B0604020202020204" pitchFamily="34" charset="0"/>
              <a:buChar char="•"/>
              <a:defRPr/>
            </a:pPr>
            <a:r>
              <a:rPr lang="en-US" sz="3200" dirty="0"/>
              <a:t>Stay Away From the </a:t>
            </a:r>
            <a:r>
              <a:rPr lang="en-US" sz="3200"/>
              <a:t>Edge!</a:t>
            </a:r>
            <a:endParaRPr lang="en-GB" sz="3200" dirty="0"/>
          </a:p>
          <a:p>
            <a:pPr marL="285750" indent="-285750">
              <a:spcBef>
                <a:spcPct val="0"/>
              </a:spcBef>
              <a:buFont typeface="Arial" panose="020B0604020202020204" pitchFamily="34" charset="0"/>
              <a:buChar char="•"/>
              <a:defRPr/>
            </a:pPr>
            <a:r>
              <a:rPr lang="en-GB" sz="3200" dirty="0"/>
              <a:t>Be careful when playing near open water.</a:t>
            </a:r>
          </a:p>
          <a:p>
            <a:pPr marL="285750" indent="-285750">
              <a:spcBef>
                <a:spcPct val="0"/>
              </a:spcBef>
              <a:buFont typeface="Arial" panose="020B0604020202020204" pitchFamily="34" charset="0"/>
              <a:buChar char="•"/>
              <a:defRPr/>
            </a:pPr>
            <a:r>
              <a:rPr lang="en-GB" sz="3200" dirty="0"/>
              <a:t>You could fall in and go into cold water shock.</a:t>
            </a:r>
          </a:p>
          <a:p>
            <a:pPr marL="285750" indent="-285750">
              <a:spcBef>
                <a:spcPct val="0"/>
              </a:spcBef>
              <a:buFont typeface="Arial" panose="020B0604020202020204" pitchFamily="34" charset="0"/>
              <a:buChar char="•"/>
              <a:defRPr/>
            </a:pPr>
            <a:r>
              <a:rPr lang="en-GB" sz="3200" dirty="0"/>
              <a:t>Many people have died as a result of falling into open water.</a:t>
            </a: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43408" y="2144824"/>
            <a:ext cx="2025146" cy="4234281"/>
          </a:xfrm>
          <a:prstGeom prst="rect">
            <a:avLst/>
          </a:prstGeom>
        </p:spPr>
      </p:pic>
      <p:pic>
        <p:nvPicPr>
          <p:cNvPr id="6" name="Picture 2">
            <a:extLst>
              <a:ext uri="{FF2B5EF4-FFF2-40B4-BE49-F238E27FC236}">
                <a16:creationId xmlns:a16="http://schemas.microsoft.com/office/drawing/2014/main" id="{F78BEE30-D3DE-4886-9330-4A6F1A4073E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434746"/>
            <a:ext cx="1452562" cy="145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16">
            <a:extLst>
              <a:ext uri="{FF2B5EF4-FFF2-40B4-BE49-F238E27FC236}">
                <a16:creationId xmlns:a16="http://schemas.microsoft.com/office/drawing/2014/main" id="{B0FCF074-705C-4E3B-8794-594E20389209}"/>
              </a:ext>
            </a:extLst>
          </p:cNvPr>
          <p:cNvGrpSpPr>
            <a:grpSpLocks/>
          </p:cNvGrpSpPr>
          <p:nvPr/>
        </p:nvGrpSpPr>
        <p:grpSpPr bwMode="auto">
          <a:xfrm>
            <a:off x="5125549" y="5423023"/>
            <a:ext cx="1758950" cy="1233487"/>
            <a:chOff x="4890420" y="5633249"/>
            <a:chExt cx="1760187" cy="1235068"/>
          </a:xfrm>
        </p:grpSpPr>
        <p:pic>
          <p:nvPicPr>
            <p:cNvPr id="9" name="Picture 8">
              <a:extLst>
                <a:ext uri="{FF2B5EF4-FFF2-40B4-BE49-F238E27FC236}">
                  <a16:creationId xmlns:a16="http://schemas.microsoft.com/office/drawing/2014/main" id="{0006A309-BE38-4494-AB87-8FE80715D98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90420" y="5633249"/>
              <a:ext cx="1760187" cy="123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8">
              <a:extLst>
                <a:ext uri="{FF2B5EF4-FFF2-40B4-BE49-F238E27FC236}">
                  <a16:creationId xmlns:a16="http://schemas.microsoft.com/office/drawing/2014/main" id="{6A5AE4FE-7123-4509-B02C-CC247FE584D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50314" y="5917309"/>
              <a:ext cx="1062380" cy="681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2" descr="https://s3.eu-central-1.amazonaws.com/csi-products.co.uk/images/SE012.jpg">
            <a:extLst>
              <a:ext uri="{FF2B5EF4-FFF2-40B4-BE49-F238E27FC236}">
                <a16:creationId xmlns:a16="http://schemas.microsoft.com/office/drawing/2014/main" id="{54D70246-4A08-4245-98CB-ED6B6ADD783E}"/>
              </a:ext>
            </a:extLst>
          </p:cNvPr>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10000" b="90000" l="10000" r="90000">
                        <a14:foregroundMark x1="23875" y1="26125" x2="45125" y2="55625"/>
                        <a14:foregroundMark x1="45125" y1="55625" x2="73125" y2="72625"/>
                        <a14:foregroundMark x1="73125" y1="72625" x2="73125" y2="72625"/>
                        <a14:foregroundMark x1="18500" y1="48875" x2="51625" y2="56250"/>
                        <a14:foregroundMark x1="51625" y1="56250" x2="82250" y2="47125"/>
                        <a14:foregroundMark x1="23875" y1="46125" x2="58750" y2="50750"/>
                        <a14:foregroundMark x1="58750" y1="50750" x2="89625" y2="46125"/>
                        <a14:foregroundMark x1="21125" y1="42500" x2="54000" y2="46125"/>
                        <a14:foregroundMark x1="54000" y1="46125" x2="77750" y2="44375"/>
                        <a14:foregroundMark x1="21125" y1="57125" x2="78625" y2="55250"/>
                        <a14:foregroundMark x1="33000" y1="15125" x2="16750" y2="47250"/>
                        <a14:foregroundMark x1="16750" y1="47250" x2="33250" y2="77125"/>
                        <a14:foregroundMark x1="33250" y1="77125" x2="40375" y2="80875"/>
                        <a14:foregroundMark x1="54875" y1="22375" x2="76875" y2="47250"/>
                        <a14:foregroundMark x1="76875" y1="47250" x2="48500" y2="61625"/>
                        <a14:foregroundMark x1="38500" y1="44375" x2="80500" y2="49750"/>
                        <a14:foregroundMark x1="85000" y1="41625" x2="23000" y2="45250"/>
                        <a14:foregroundMark x1="34875" y1="42500" x2="53125" y2="51625"/>
                      </a14:backgroundRemoval>
                    </a14:imgEffect>
                  </a14:imgLayer>
                </a14:imgProps>
              </a:ext>
              <a:ext uri="{28A0092B-C50C-407E-A947-70E740481C1C}">
                <a14:useLocalDpi xmlns:a14="http://schemas.microsoft.com/office/drawing/2010/main" val="0"/>
              </a:ext>
            </a:extLst>
          </a:blip>
          <a:srcRect/>
          <a:stretch>
            <a:fillRect/>
          </a:stretch>
        </p:blipFill>
        <p:spPr bwMode="auto">
          <a:xfrm>
            <a:off x="8306301" y="4696741"/>
            <a:ext cx="1452563" cy="1452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7753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9990D-8092-4CA5-A3A5-FE7B57B8666B}"/>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56410BA1-A86A-4832-B561-8729D7F35274}"/>
              </a:ext>
            </a:extLst>
          </p:cNvPr>
          <p:cNvPicPr>
            <a:picLocks noChangeAspect="1"/>
          </p:cNvPicPr>
          <p:nvPr/>
        </p:nvPicPr>
        <p:blipFill rotWithShape="1">
          <a:blip r:embed="rId2"/>
          <a:srcRect l="12884" t="6962" r="14231"/>
          <a:stretch/>
        </p:blipFill>
        <p:spPr>
          <a:xfrm>
            <a:off x="234461" y="240284"/>
            <a:ext cx="11641016" cy="6377431"/>
          </a:xfrm>
          <a:prstGeom prst="rect">
            <a:avLst/>
          </a:prstGeom>
        </p:spPr>
      </p:pic>
    </p:spTree>
    <p:extLst>
      <p:ext uri="{BB962C8B-B14F-4D97-AF65-F5344CB8AC3E}">
        <p14:creationId xmlns:p14="http://schemas.microsoft.com/office/powerpoint/2010/main" val="5391571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8" y="478895"/>
            <a:ext cx="10960100" cy="760777"/>
          </a:xfrm>
        </p:spPr>
        <p:txBody>
          <a:bodyPr/>
          <a:lstStyle/>
          <a:p>
            <a:r>
              <a:rPr lang="en-GB" dirty="0"/>
              <a:t>Swimming Pools</a:t>
            </a:r>
          </a:p>
        </p:txBody>
      </p:sp>
      <p:sp>
        <p:nvSpPr>
          <p:cNvPr id="3" name="Rectangle 2"/>
          <p:cNvSpPr/>
          <p:nvPr/>
        </p:nvSpPr>
        <p:spPr>
          <a:xfrm>
            <a:off x="1066148" y="1122441"/>
            <a:ext cx="10245969" cy="1384995"/>
          </a:xfrm>
          <a:prstGeom prst="rect">
            <a:avLst/>
          </a:prstGeom>
        </p:spPr>
        <p:txBody>
          <a:bodyPr wrap="square">
            <a:spAutoFit/>
          </a:bodyPr>
          <a:lstStyle/>
          <a:p>
            <a:r>
              <a:rPr lang="en-GB" sz="2800" dirty="0"/>
              <a:t>There are many ways to stay safe at the swimming pool. Firstly, check out the safety posters you will see all around the pool. These will give you lots of safety tips.</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3858" t="7584" r="4143" b="3357"/>
          <a:stretch/>
        </p:blipFill>
        <p:spPr>
          <a:xfrm>
            <a:off x="3462867" y="2624667"/>
            <a:ext cx="5452533" cy="3505200"/>
          </a:xfrm>
          <a:prstGeom prst="rect">
            <a:avLst/>
          </a:prstGeom>
          <a:ln w="19050">
            <a:solidFill>
              <a:srgbClr val="18A0DB"/>
            </a:solidFill>
          </a:ln>
        </p:spPr>
      </p:pic>
    </p:spTree>
    <p:extLst>
      <p:ext uri="{BB962C8B-B14F-4D97-AF65-F5344CB8AC3E}">
        <p14:creationId xmlns:p14="http://schemas.microsoft.com/office/powerpoint/2010/main" val="16380465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2997201" y="1597399"/>
            <a:ext cx="8362461" cy="1125985"/>
            <a:chOff x="1473200" y="1597398"/>
            <a:chExt cx="6773333" cy="1125985"/>
          </a:xfrm>
        </p:grpSpPr>
        <p:sp>
          <p:nvSpPr>
            <p:cNvPr id="13" name="Rectangle 12"/>
            <p:cNvSpPr/>
            <p:nvPr/>
          </p:nvSpPr>
          <p:spPr>
            <a:xfrm>
              <a:off x="1473200" y="1597398"/>
              <a:ext cx="6773333" cy="1125985"/>
            </a:xfrm>
            <a:prstGeom prst="rect">
              <a:avLst/>
            </a:prstGeom>
            <a:solidFill>
              <a:schemeClr val="bg1"/>
            </a:solidFill>
            <a:ln>
              <a:solidFill>
                <a:srgbClr val="43A7B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2564339" y="1843281"/>
              <a:ext cx="5445128" cy="707886"/>
            </a:xfrm>
            <a:prstGeom prst="rect">
              <a:avLst/>
            </a:prstGeom>
          </p:spPr>
          <p:txBody>
            <a:bodyPr wrap="square">
              <a:spAutoFit/>
            </a:bodyPr>
            <a:lstStyle/>
            <a:p>
              <a:r>
                <a:rPr lang="en-GB" sz="2000" dirty="0"/>
                <a:t>Don’t run around the poolside. The floor is wet and you could easily slip and land on the tiled floor.</a:t>
              </a:r>
            </a:p>
          </p:txBody>
        </p:sp>
      </p:grpSp>
      <p:grpSp>
        <p:nvGrpSpPr>
          <p:cNvPr id="17" name="Group 16"/>
          <p:cNvGrpSpPr/>
          <p:nvPr/>
        </p:nvGrpSpPr>
        <p:grpSpPr>
          <a:xfrm>
            <a:off x="2997201" y="3172095"/>
            <a:ext cx="8362461" cy="1125985"/>
            <a:chOff x="1473200" y="3172094"/>
            <a:chExt cx="6773333" cy="1125985"/>
          </a:xfrm>
        </p:grpSpPr>
        <p:sp>
          <p:nvSpPr>
            <p:cNvPr id="15" name="Rectangle 14"/>
            <p:cNvSpPr/>
            <p:nvPr/>
          </p:nvSpPr>
          <p:spPr>
            <a:xfrm>
              <a:off x="1473200" y="3172094"/>
              <a:ext cx="6773333" cy="1125985"/>
            </a:xfrm>
            <a:prstGeom prst="rect">
              <a:avLst/>
            </a:prstGeom>
            <a:solidFill>
              <a:schemeClr val="bg1"/>
            </a:solidFill>
            <a:ln>
              <a:solidFill>
                <a:srgbClr val="43A7B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2564340" y="3273421"/>
              <a:ext cx="5075822" cy="1015663"/>
            </a:xfrm>
            <a:prstGeom prst="rect">
              <a:avLst/>
            </a:prstGeom>
          </p:spPr>
          <p:txBody>
            <a:bodyPr wrap="square">
              <a:spAutoFit/>
            </a:bodyPr>
            <a:lstStyle/>
            <a:p>
              <a:r>
                <a:rPr lang="en-GB" sz="2000" dirty="0"/>
                <a:t>Do not dive into a pool unless the signs say you can. Diving into water that is shallow can cause serious injury.</a:t>
              </a:r>
            </a:p>
          </p:txBody>
        </p:sp>
      </p:grpSp>
      <p:grpSp>
        <p:nvGrpSpPr>
          <p:cNvPr id="18" name="Group 17"/>
          <p:cNvGrpSpPr/>
          <p:nvPr/>
        </p:nvGrpSpPr>
        <p:grpSpPr>
          <a:xfrm>
            <a:off x="2997201" y="4944535"/>
            <a:ext cx="8362461" cy="1125985"/>
            <a:chOff x="1473200" y="4944534"/>
            <a:chExt cx="6773333" cy="1125985"/>
          </a:xfrm>
        </p:grpSpPr>
        <p:sp>
          <p:nvSpPr>
            <p:cNvPr id="16" name="Rectangle 15"/>
            <p:cNvSpPr/>
            <p:nvPr/>
          </p:nvSpPr>
          <p:spPr>
            <a:xfrm>
              <a:off x="1473200" y="4944534"/>
              <a:ext cx="6773333" cy="1125985"/>
            </a:xfrm>
            <a:prstGeom prst="rect">
              <a:avLst/>
            </a:prstGeom>
            <a:solidFill>
              <a:schemeClr val="bg1"/>
            </a:solidFill>
            <a:ln>
              <a:solidFill>
                <a:srgbClr val="43A7B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658534" y="5184360"/>
              <a:ext cx="4919133" cy="830997"/>
            </a:xfrm>
            <a:prstGeom prst="rect">
              <a:avLst/>
            </a:prstGeom>
          </p:spPr>
          <p:txBody>
            <a:bodyPr wrap="square">
              <a:spAutoFit/>
            </a:bodyPr>
            <a:lstStyle/>
            <a:p>
              <a:r>
                <a:rPr lang="en-GB" sz="2400" dirty="0"/>
                <a:t>Unless you are a strong swimmer, don’t go out of your depth.</a:t>
              </a:r>
            </a:p>
          </p:txBody>
        </p:sp>
      </p:grpSp>
      <p:sp>
        <p:nvSpPr>
          <p:cNvPr id="12" name="Oval 11"/>
          <p:cNvSpPr/>
          <p:nvPr/>
        </p:nvSpPr>
        <p:spPr>
          <a:xfrm>
            <a:off x="2200378" y="1501486"/>
            <a:ext cx="1441247" cy="1441247"/>
          </a:xfrm>
          <a:prstGeom prst="ellipse">
            <a:avLst/>
          </a:prstGeom>
          <a:solidFill>
            <a:srgbClr val="43A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200378" y="3160420"/>
            <a:ext cx="1441247" cy="1441247"/>
          </a:xfrm>
          <a:prstGeom prst="ellipse">
            <a:avLst/>
          </a:prstGeom>
          <a:solidFill>
            <a:srgbClr val="43A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Swimming Pools</a:t>
            </a: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22459" t="-7329" r="17571" b="8423"/>
          <a:stretch/>
        </p:blipFill>
        <p:spPr>
          <a:xfrm>
            <a:off x="2277534" y="1625683"/>
            <a:ext cx="1278455" cy="1257235"/>
          </a:xfrm>
          <a:prstGeom prst="ellipse">
            <a:avLst/>
          </a:prstGeom>
        </p:spPr>
      </p:pic>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16196" t="-22516" r="33086" b="2047"/>
          <a:stretch/>
        </p:blipFill>
        <p:spPr>
          <a:xfrm>
            <a:off x="2252157" y="3225349"/>
            <a:ext cx="1346166" cy="1331582"/>
          </a:xfrm>
          <a:prstGeom prst="ellipse">
            <a:avLst/>
          </a:prstGeom>
        </p:spPr>
      </p:pic>
      <p:grpSp>
        <p:nvGrpSpPr>
          <p:cNvPr id="10" name="Group 9"/>
          <p:cNvGrpSpPr/>
          <p:nvPr/>
        </p:nvGrpSpPr>
        <p:grpSpPr>
          <a:xfrm>
            <a:off x="2200378" y="4819354"/>
            <a:ext cx="1441247" cy="1441247"/>
            <a:chOff x="580353" y="3905534"/>
            <a:chExt cx="1895760" cy="1895760"/>
          </a:xfrm>
        </p:grpSpPr>
        <p:sp>
          <p:nvSpPr>
            <p:cNvPr id="9" name="Oval 8"/>
            <p:cNvSpPr/>
            <p:nvPr/>
          </p:nvSpPr>
          <p:spPr>
            <a:xfrm>
              <a:off x="580353" y="3905534"/>
              <a:ext cx="1895760" cy="1895760"/>
            </a:xfrm>
            <a:prstGeom prst="ellipse">
              <a:avLst/>
            </a:prstGeom>
            <a:solidFill>
              <a:srgbClr val="43A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310" y="3959380"/>
              <a:ext cx="1781846" cy="1788067"/>
            </a:xfrm>
            <a:prstGeom prst="ellipse">
              <a:avLst/>
            </a:prstGeom>
          </p:spPr>
        </p:pic>
      </p:grpSp>
    </p:spTree>
    <p:extLst>
      <p:ext uri="{BB962C8B-B14F-4D97-AF65-F5344CB8AC3E}">
        <p14:creationId xmlns:p14="http://schemas.microsoft.com/office/powerpoint/2010/main" val="3633271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left)">
                                      <p:cBhvr>
                                        <p:cTn id="1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 the Sea</a:t>
            </a:r>
          </a:p>
        </p:txBody>
      </p:sp>
      <p:sp>
        <p:nvSpPr>
          <p:cNvPr id="3" name="Rectangle 2"/>
          <p:cNvSpPr/>
          <p:nvPr/>
        </p:nvSpPr>
        <p:spPr>
          <a:xfrm>
            <a:off x="2336800" y="1413936"/>
            <a:ext cx="7298266" cy="646331"/>
          </a:xfrm>
          <a:prstGeom prst="rect">
            <a:avLst/>
          </a:prstGeom>
        </p:spPr>
        <p:txBody>
          <a:bodyPr wrap="square">
            <a:spAutoFit/>
          </a:bodyPr>
          <a:lstStyle/>
          <a:p>
            <a:r>
              <a:rPr lang="en-GB" dirty="0"/>
              <a:t>Many beaches have flags which will help you stay safe in the sea. Click to find out what each flag means. </a:t>
            </a:r>
          </a:p>
        </p:txBody>
      </p:sp>
      <p:sp>
        <p:nvSpPr>
          <p:cNvPr id="4" name="Rectangle 3"/>
          <p:cNvSpPr/>
          <p:nvPr/>
        </p:nvSpPr>
        <p:spPr>
          <a:xfrm>
            <a:off x="3549199" y="2419745"/>
            <a:ext cx="1537600" cy="369332"/>
          </a:xfrm>
          <a:prstGeom prst="rect">
            <a:avLst/>
          </a:prstGeom>
        </p:spPr>
        <p:txBody>
          <a:bodyPr wrap="none">
            <a:spAutoFit/>
          </a:bodyPr>
          <a:lstStyle/>
          <a:p>
            <a:r>
              <a:rPr lang="en-GB" dirty="0"/>
              <a:t>Do not swim.</a:t>
            </a:r>
          </a:p>
        </p:txBody>
      </p:sp>
      <p:sp>
        <p:nvSpPr>
          <p:cNvPr id="5" name="Rectangle 4"/>
          <p:cNvSpPr/>
          <p:nvPr/>
        </p:nvSpPr>
        <p:spPr>
          <a:xfrm>
            <a:off x="3549200" y="3682085"/>
            <a:ext cx="2868093" cy="369332"/>
          </a:xfrm>
          <a:prstGeom prst="rect">
            <a:avLst/>
          </a:prstGeom>
        </p:spPr>
        <p:txBody>
          <a:bodyPr wrap="none">
            <a:spAutoFit/>
          </a:bodyPr>
          <a:lstStyle/>
          <a:p>
            <a:r>
              <a:rPr lang="en-GB" dirty="0"/>
              <a:t>Swim between these flags.</a:t>
            </a:r>
          </a:p>
        </p:txBody>
      </p:sp>
      <p:sp>
        <p:nvSpPr>
          <p:cNvPr id="6" name="Rectangle 5"/>
          <p:cNvSpPr/>
          <p:nvPr/>
        </p:nvSpPr>
        <p:spPr>
          <a:xfrm>
            <a:off x="3549200" y="4749617"/>
            <a:ext cx="2775401" cy="923330"/>
          </a:xfrm>
          <a:prstGeom prst="rect">
            <a:avLst/>
          </a:prstGeom>
        </p:spPr>
        <p:txBody>
          <a:bodyPr wrap="square">
            <a:spAutoFit/>
          </a:bodyPr>
          <a:lstStyle/>
          <a:p>
            <a:r>
              <a:rPr lang="en-GB" dirty="0"/>
              <a:t>Do not </a:t>
            </a:r>
            <a:r>
              <a:rPr lang="en-GB"/>
              <a:t>swim here as </a:t>
            </a:r>
            <a:r>
              <a:rPr lang="en-GB" dirty="0"/>
              <a:t>the area is being used by surfers.</a:t>
            </a:r>
          </a:p>
        </p:txBody>
      </p:sp>
      <p:sp>
        <p:nvSpPr>
          <p:cNvPr id="7" name="Rectangle 6"/>
          <p:cNvSpPr/>
          <p:nvPr/>
        </p:nvSpPr>
        <p:spPr>
          <a:xfrm>
            <a:off x="7807934" y="2319302"/>
            <a:ext cx="2597601" cy="646331"/>
          </a:xfrm>
          <a:prstGeom prst="rect">
            <a:avLst/>
          </a:prstGeom>
        </p:spPr>
        <p:txBody>
          <a:bodyPr wrap="square">
            <a:spAutoFit/>
          </a:bodyPr>
          <a:lstStyle/>
          <a:p>
            <a:r>
              <a:rPr lang="en-GB" dirty="0"/>
              <a:t>Take care when swimming here.</a:t>
            </a:r>
          </a:p>
        </p:txBody>
      </p:sp>
      <p:sp>
        <p:nvSpPr>
          <p:cNvPr id="8" name="Rectangle 7"/>
          <p:cNvSpPr/>
          <p:nvPr/>
        </p:nvSpPr>
        <p:spPr>
          <a:xfrm>
            <a:off x="7807933" y="3402548"/>
            <a:ext cx="2021868" cy="1200329"/>
          </a:xfrm>
          <a:prstGeom prst="rect">
            <a:avLst/>
          </a:prstGeom>
        </p:spPr>
        <p:txBody>
          <a:bodyPr wrap="square">
            <a:spAutoFit/>
          </a:bodyPr>
          <a:lstStyle/>
          <a:p>
            <a:r>
              <a:rPr lang="en-GB" dirty="0"/>
              <a:t>Dangerous wind conditions; do not use inflatables or a dinghy.</a:t>
            </a:r>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22125" t="-17818" r="-13489" b="30115"/>
          <a:stretch/>
        </p:blipFill>
        <p:spPr>
          <a:xfrm>
            <a:off x="6741556" y="2090209"/>
            <a:ext cx="998813" cy="1031217"/>
          </a:xfrm>
          <a:prstGeom prst="ellipse">
            <a:avLst/>
          </a:prstGeom>
          <a:ln>
            <a:solidFill>
              <a:srgbClr val="18A0DB"/>
            </a:solidFill>
          </a:ln>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l="-15499" t="-16560" r="-13675" b="34298"/>
          <a:stretch/>
        </p:blipFill>
        <p:spPr>
          <a:xfrm>
            <a:off x="2426917" y="2125996"/>
            <a:ext cx="1016000" cy="1032945"/>
          </a:xfrm>
          <a:prstGeom prst="ellipse">
            <a:avLst/>
          </a:prstGeom>
          <a:ln>
            <a:solidFill>
              <a:srgbClr val="18A0DB"/>
            </a:solidFill>
          </a:ln>
        </p:spPr>
      </p:pic>
      <p:pic>
        <p:nvPicPr>
          <p:cNvPr id="11" name="Picture 10"/>
          <p:cNvPicPr>
            <a:picLocks noChangeAspect="1"/>
          </p:cNvPicPr>
          <p:nvPr/>
        </p:nvPicPr>
        <p:blipFill rotWithShape="1">
          <a:blip r:embed="rId4" cstate="print">
            <a:extLst>
              <a:ext uri="{28A0092B-C50C-407E-A947-70E740481C1C}">
                <a14:useLocalDpi xmlns:a14="http://schemas.microsoft.com/office/drawing/2010/main" val="0"/>
              </a:ext>
            </a:extLst>
          </a:blip>
          <a:srcRect l="-16313" t="-19505" r="-13026" b="29111"/>
          <a:stretch/>
        </p:blipFill>
        <p:spPr>
          <a:xfrm>
            <a:off x="2426917" y="3380208"/>
            <a:ext cx="1016000" cy="1032945"/>
          </a:xfrm>
          <a:prstGeom prst="ellipse">
            <a:avLst/>
          </a:prstGeom>
          <a:ln>
            <a:solidFill>
              <a:srgbClr val="18A0DB"/>
            </a:solidFill>
          </a:ln>
        </p:spPr>
      </p:pic>
      <p:pic>
        <p:nvPicPr>
          <p:cNvPr id="12" name="Picture 11"/>
          <p:cNvPicPr>
            <a:picLocks noChangeAspect="1"/>
          </p:cNvPicPr>
          <p:nvPr/>
        </p:nvPicPr>
        <p:blipFill rotWithShape="1">
          <a:blip r:embed="rId5" cstate="print">
            <a:extLst>
              <a:ext uri="{28A0092B-C50C-407E-A947-70E740481C1C}">
                <a14:useLocalDpi xmlns:a14="http://schemas.microsoft.com/office/drawing/2010/main" val="0"/>
              </a:ext>
            </a:extLst>
          </a:blip>
          <a:srcRect l="-21894" t="-19591" r="-14168" b="33356"/>
          <a:stretch/>
        </p:blipFill>
        <p:spPr>
          <a:xfrm>
            <a:off x="2421720" y="4634419"/>
            <a:ext cx="1026394" cy="1038528"/>
          </a:xfrm>
          <a:prstGeom prst="ellipse">
            <a:avLst/>
          </a:prstGeom>
          <a:ln>
            <a:solidFill>
              <a:srgbClr val="18A0DB"/>
            </a:solidFill>
          </a:ln>
        </p:spPr>
      </p:pic>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18217" t="-21651" r="-10830" b="-18828"/>
          <a:stretch/>
        </p:blipFill>
        <p:spPr>
          <a:xfrm>
            <a:off x="6741557" y="3408374"/>
            <a:ext cx="1001579" cy="1004778"/>
          </a:xfrm>
          <a:prstGeom prst="ellipse">
            <a:avLst/>
          </a:prstGeom>
          <a:ln>
            <a:solidFill>
              <a:srgbClr val="18A0DB"/>
            </a:solidFill>
          </a:ln>
        </p:spPr>
      </p:pic>
    </p:spTree>
    <p:extLst>
      <p:ext uri="{BB962C8B-B14F-4D97-AF65-F5344CB8AC3E}">
        <p14:creationId xmlns:p14="http://schemas.microsoft.com/office/powerpoint/2010/main" val="2264364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 the Sea</a:t>
            </a:r>
          </a:p>
        </p:txBody>
      </p:sp>
      <p:sp>
        <p:nvSpPr>
          <p:cNvPr id="3" name="Rectangle 2"/>
          <p:cNvSpPr/>
          <p:nvPr/>
        </p:nvSpPr>
        <p:spPr>
          <a:xfrm>
            <a:off x="2336800" y="1473201"/>
            <a:ext cx="7864473" cy="369332"/>
          </a:xfrm>
          <a:prstGeom prst="rect">
            <a:avLst/>
          </a:prstGeom>
        </p:spPr>
        <p:txBody>
          <a:bodyPr wrap="square">
            <a:spAutoFit/>
          </a:bodyPr>
          <a:lstStyle/>
          <a:p>
            <a:r>
              <a:rPr lang="en-GB" dirty="0"/>
              <a:t>There are other ways to stay safe in the sea.</a:t>
            </a:r>
          </a:p>
        </p:txBody>
      </p:sp>
      <p:sp>
        <p:nvSpPr>
          <p:cNvPr id="4" name="Rectangle 3"/>
          <p:cNvSpPr/>
          <p:nvPr/>
        </p:nvSpPr>
        <p:spPr>
          <a:xfrm>
            <a:off x="2336799" y="2115741"/>
            <a:ext cx="3903134" cy="3970318"/>
          </a:xfrm>
          <a:prstGeom prst="rect">
            <a:avLst/>
          </a:prstGeom>
        </p:spPr>
        <p:txBody>
          <a:bodyPr wrap="square">
            <a:spAutoFit/>
          </a:bodyPr>
          <a:lstStyle/>
          <a:p>
            <a:r>
              <a:rPr lang="en-GB" dirty="0"/>
              <a:t>This shows a rip current. A rip current is a strong flow of water that can quickly carry a person far out to sea. You can often spot a rip current because it looks like a channel of water separate to the usual waves crashing on the shore.</a:t>
            </a:r>
          </a:p>
          <a:p>
            <a:endParaRPr lang="en-GB" dirty="0"/>
          </a:p>
          <a:p>
            <a:r>
              <a:rPr lang="en-GB" dirty="0"/>
              <a:t>If you get caught in a rip current, don’t try to swim against it. If you can stand up, wade through the water. If you are out of your depth, swim alongside the shoreline until you get out of the rip current.</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6945" t="10193" r="18981" b="6396"/>
          <a:stretch/>
        </p:blipFill>
        <p:spPr>
          <a:xfrm>
            <a:off x="6239933" y="2179641"/>
            <a:ext cx="3825850" cy="3521774"/>
          </a:xfrm>
          <a:prstGeom prst="rect">
            <a:avLst/>
          </a:prstGeom>
          <a:ln w="19050">
            <a:solidFill>
              <a:srgbClr val="18A0DB"/>
            </a:solidFill>
          </a:ln>
        </p:spPr>
      </p:pic>
    </p:spTree>
    <p:extLst>
      <p:ext uri="{BB962C8B-B14F-4D97-AF65-F5344CB8AC3E}">
        <p14:creationId xmlns:p14="http://schemas.microsoft.com/office/powerpoint/2010/main" val="2908495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 the Sea</a:t>
            </a:r>
          </a:p>
        </p:txBody>
      </p:sp>
      <p:sp>
        <p:nvSpPr>
          <p:cNvPr id="3" name="Rectangle 2"/>
          <p:cNvSpPr/>
          <p:nvPr/>
        </p:nvSpPr>
        <p:spPr>
          <a:xfrm>
            <a:off x="2413000" y="1555803"/>
            <a:ext cx="4876801" cy="1477328"/>
          </a:xfrm>
          <a:prstGeom prst="rect">
            <a:avLst/>
          </a:prstGeom>
        </p:spPr>
        <p:txBody>
          <a:bodyPr wrap="square">
            <a:spAutoFit/>
          </a:bodyPr>
          <a:lstStyle/>
          <a:p>
            <a:pPr>
              <a:spcBef>
                <a:spcPct val="0"/>
              </a:spcBef>
            </a:pPr>
            <a:r>
              <a:rPr lang="en-GB" altLang="en-US" dirty="0"/>
              <a:t>As fun as they seem, inflatables aren’t safe to use in the sea. It only takes one gust of wind to be blown far out to sea. The Royal Life Saving Society UK suggests that they are only used in confined water.</a:t>
            </a:r>
          </a:p>
        </p:txBody>
      </p:sp>
      <p:sp>
        <p:nvSpPr>
          <p:cNvPr id="4" name="Rectangle 3"/>
          <p:cNvSpPr/>
          <p:nvPr/>
        </p:nvSpPr>
        <p:spPr>
          <a:xfrm>
            <a:off x="2370666" y="3441324"/>
            <a:ext cx="4961467" cy="2585323"/>
          </a:xfrm>
          <a:prstGeom prst="rect">
            <a:avLst/>
          </a:prstGeom>
        </p:spPr>
        <p:txBody>
          <a:bodyPr wrap="square">
            <a:spAutoFit/>
          </a:bodyPr>
          <a:lstStyle/>
          <a:p>
            <a:pPr>
              <a:spcBef>
                <a:spcPct val="0"/>
              </a:spcBef>
            </a:pPr>
            <a:r>
              <a:rPr lang="en-GB" altLang="en-US" dirty="0"/>
              <a:t>There is currently a trend for people to jump from big heights (such as cliffs) into the sea. This is sometimes called tombstoning. This is extremely dangerous. Jumping from a great height could cause injury on impact with the water. The depth of the water could be unknown, and jumping into shallow water could also cause injury. People have been seriously injured and even killed tombstoning.</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88643" flipH="1">
            <a:off x="7456367" y="1018151"/>
            <a:ext cx="2538575" cy="2233497"/>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r="18204"/>
          <a:stretch/>
        </p:blipFill>
        <p:spPr>
          <a:xfrm>
            <a:off x="7289800" y="3533608"/>
            <a:ext cx="2777069" cy="2400753"/>
          </a:xfrm>
          <a:prstGeom prst="rect">
            <a:avLst/>
          </a:prstGeom>
          <a:ln w="19050">
            <a:solidFill>
              <a:srgbClr val="18A0DB"/>
            </a:solidFill>
          </a:ln>
        </p:spPr>
      </p:pic>
    </p:spTree>
    <p:extLst>
      <p:ext uri="{BB962C8B-B14F-4D97-AF65-F5344CB8AC3E}">
        <p14:creationId xmlns:p14="http://schemas.microsoft.com/office/powerpoint/2010/main" val="2594990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Emergency Services</a:t>
            </a:r>
          </a:p>
        </p:txBody>
      </p:sp>
      <p:grpSp>
        <p:nvGrpSpPr>
          <p:cNvPr id="8" name="Group 7"/>
          <p:cNvGrpSpPr/>
          <p:nvPr/>
        </p:nvGrpSpPr>
        <p:grpSpPr>
          <a:xfrm>
            <a:off x="1976284" y="1551001"/>
            <a:ext cx="8031317" cy="1590132"/>
            <a:chOff x="1515533" y="1551001"/>
            <a:chExt cx="6968067" cy="1590132"/>
          </a:xfrm>
        </p:grpSpPr>
        <p:sp>
          <p:nvSpPr>
            <p:cNvPr id="7" name="Rectangle 6"/>
            <p:cNvSpPr/>
            <p:nvPr/>
          </p:nvSpPr>
          <p:spPr>
            <a:xfrm>
              <a:off x="1515533" y="1551001"/>
              <a:ext cx="6968067" cy="1590132"/>
            </a:xfrm>
            <a:prstGeom prst="rect">
              <a:avLst/>
            </a:prstGeom>
            <a:solidFill>
              <a:schemeClr val="bg1"/>
            </a:solid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2804527" y="1669537"/>
              <a:ext cx="4237999" cy="461665"/>
            </a:xfrm>
            <a:prstGeom prst="rect">
              <a:avLst/>
            </a:prstGeom>
          </p:spPr>
          <p:txBody>
            <a:bodyPr wrap="none">
              <a:spAutoFit/>
            </a:bodyPr>
            <a:lstStyle/>
            <a:p>
              <a:r>
                <a:rPr lang="en-GB" altLang="en-US" sz="2400" dirty="0"/>
                <a:t>What are the emergency services? </a:t>
              </a:r>
              <a:endParaRPr lang="en-GB" sz="2400" dirty="0"/>
            </a:p>
          </p:txBody>
        </p:sp>
      </p:grpSp>
      <p:sp>
        <p:nvSpPr>
          <p:cNvPr id="4" name="Rectangle 3"/>
          <p:cNvSpPr/>
          <p:nvPr/>
        </p:nvSpPr>
        <p:spPr>
          <a:xfrm>
            <a:off x="2689398" y="2116669"/>
            <a:ext cx="7345985" cy="1015663"/>
          </a:xfrm>
          <a:prstGeom prst="rect">
            <a:avLst/>
          </a:prstGeom>
        </p:spPr>
        <p:txBody>
          <a:bodyPr wrap="square">
            <a:spAutoFit/>
          </a:bodyPr>
          <a:lstStyle/>
          <a:p>
            <a:pPr marL="285750" indent="-285750">
              <a:spcBef>
                <a:spcPct val="0"/>
              </a:spcBef>
              <a:buFont typeface="Arial" panose="020B0604020202020204" pitchFamily="34" charset="0"/>
              <a:buChar char="•"/>
              <a:defRPr/>
            </a:pPr>
            <a:r>
              <a:rPr lang="en-GB" altLang="en-US" sz="2000" dirty="0"/>
              <a:t>Police</a:t>
            </a:r>
          </a:p>
          <a:p>
            <a:pPr marL="285750" indent="-285750">
              <a:spcBef>
                <a:spcPct val="0"/>
              </a:spcBef>
              <a:buFont typeface="Arial" panose="020B0604020202020204" pitchFamily="34" charset="0"/>
              <a:buChar char="•"/>
              <a:defRPr/>
            </a:pPr>
            <a:r>
              <a:rPr lang="en-GB" altLang="en-US" sz="2000" dirty="0"/>
              <a:t>Fire service</a:t>
            </a:r>
          </a:p>
          <a:p>
            <a:pPr marL="285750" indent="-285750">
              <a:spcBef>
                <a:spcPct val="0"/>
              </a:spcBef>
              <a:buFont typeface="Arial" panose="020B0604020202020204" pitchFamily="34" charset="0"/>
              <a:buChar char="•"/>
              <a:defRPr/>
            </a:pPr>
            <a:r>
              <a:rPr lang="en-GB" altLang="en-US" sz="2000" dirty="0"/>
              <a:t>Emergency medical services (ambulance)</a:t>
            </a:r>
          </a:p>
        </p:txBody>
      </p:sp>
      <p:sp>
        <p:nvSpPr>
          <p:cNvPr id="5" name="Rectangle 4"/>
          <p:cNvSpPr/>
          <p:nvPr/>
        </p:nvSpPr>
        <p:spPr>
          <a:xfrm>
            <a:off x="899652" y="3636875"/>
            <a:ext cx="4866148" cy="2677656"/>
          </a:xfrm>
          <a:prstGeom prst="rect">
            <a:avLst/>
          </a:prstGeom>
        </p:spPr>
        <p:txBody>
          <a:bodyPr wrap="square">
            <a:spAutoFit/>
          </a:bodyPr>
          <a:lstStyle/>
          <a:p>
            <a:pPr>
              <a:spcBef>
                <a:spcPct val="0"/>
              </a:spcBef>
              <a:defRPr/>
            </a:pPr>
            <a:r>
              <a:rPr lang="en-GB" altLang="en-US" sz="2400" dirty="0"/>
              <a:t>If you are on the coast, another emergency service you can call is the coastguard.</a:t>
            </a:r>
          </a:p>
          <a:p>
            <a:pPr>
              <a:spcBef>
                <a:spcPct val="0"/>
              </a:spcBef>
              <a:defRPr/>
            </a:pPr>
            <a:endParaRPr lang="en-GB" altLang="en-US" sz="2400" dirty="0"/>
          </a:p>
          <a:p>
            <a:pPr>
              <a:spcBef>
                <a:spcPct val="0"/>
              </a:spcBef>
              <a:defRPr/>
            </a:pPr>
            <a:r>
              <a:rPr lang="en-GB" altLang="en-US" sz="2400" dirty="0"/>
              <a:t>All these emergency services can be contacted by phoning 999 or 112.</a:t>
            </a:r>
          </a:p>
        </p:txBody>
      </p:sp>
      <p:sp>
        <p:nvSpPr>
          <p:cNvPr id="6" name="Oval 5"/>
          <p:cNvSpPr/>
          <p:nvPr/>
        </p:nvSpPr>
        <p:spPr>
          <a:xfrm>
            <a:off x="764732" y="1473201"/>
            <a:ext cx="1769532" cy="176953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Talk About It</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37164" y="3412068"/>
            <a:ext cx="3995836" cy="2864293"/>
          </a:xfrm>
          <a:prstGeom prst="rect">
            <a:avLst/>
          </a:prstGeom>
          <a:ln w="19050">
            <a:solidFill>
              <a:srgbClr val="18A0DB"/>
            </a:solidFill>
          </a:ln>
        </p:spPr>
      </p:pic>
    </p:spTree>
    <p:extLst>
      <p:ext uri="{BB962C8B-B14F-4D97-AF65-F5344CB8AC3E}">
        <p14:creationId xmlns:p14="http://schemas.microsoft.com/office/powerpoint/2010/main" val="146746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d4586999-8782-4d18-8d63-4d018348d59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2AAFB8D694B9E4895295DB8701D669A" ma:contentTypeVersion="9" ma:contentTypeDescription="Create a new document." ma:contentTypeScope="" ma:versionID="e76b1681f034ebf4af4234efab9020df">
  <xsd:schema xmlns:xsd="http://www.w3.org/2001/XMLSchema" xmlns:xs="http://www.w3.org/2001/XMLSchema" xmlns:p="http://schemas.microsoft.com/office/2006/metadata/properties" xmlns:ns3="d4586999-8782-4d18-8d63-4d018348d59c" xmlns:ns4="c8bea02e-8679-4cf1-a42a-353968281c8a" targetNamespace="http://schemas.microsoft.com/office/2006/metadata/properties" ma:root="true" ma:fieldsID="3da0e8d78ebe18421366afb2a4232ee0" ns3:_="" ns4:_="">
    <xsd:import namespace="d4586999-8782-4d18-8d63-4d018348d59c"/>
    <xsd:import namespace="c8bea02e-8679-4cf1-a42a-353968281c8a"/>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LengthInSeconds" minOccurs="0"/>
                <xsd:element ref="ns3:_activity" minOccurs="0"/>
                <xsd:element ref="ns3: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86999-8782-4d18-8d63-4d018348d5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_activity" ma:index="15" nillable="true" ma:displayName="_activity" ma:hidden="true" ma:internalName="_activity">
      <xsd:simpleType>
        <xsd:restriction base="dms:Note"/>
      </xsd:simpleType>
    </xsd:element>
    <xsd:element name="MediaServiceAutoTags" ma:index="16" nillable="true" ma:displayName="Tags"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8bea02e-8679-4cf1-a42a-353968281c8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3B5A016-BAED-4DCE-9556-054E9D206A88}">
  <ds:schemaRefs>
    <ds:schemaRef ds:uri="http://schemas.microsoft.com/office/2006/metadata/properties"/>
    <ds:schemaRef ds:uri="http://purl.org/dc/terms/"/>
    <ds:schemaRef ds:uri="http://schemas.microsoft.com/office/2006/documentManagement/types"/>
    <ds:schemaRef ds:uri="http://purl.org/dc/elements/1.1/"/>
    <ds:schemaRef ds:uri="http://purl.org/dc/dcmitype/"/>
    <ds:schemaRef ds:uri="http://schemas.openxmlformats.org/package/2006/metadata/core-properties"/>
    <ds:schemaRef ds:uri="c8bea02e-8679-4cf1-a42a-353968281c8a"/>
    <ds:schemaRef ds:uri="http://schemas.microsoft.com/office/infopath/2007/PartnerControls"/>
    <ds:schemaRef ds:uri="d4586999-8782-4d18-8d63-4d018348d59c"/>
    <ds:schemaRef ds:uri="http://www.w3.org/XML/1998/namespace"/>
  </ds:schemaRefs>
</ds:datastoreItem>
</file>

<file path=customXml/itemProps2.xml><?xml version="1.0" encoding="utf-8"?>
<ds:datastoreItem xmlns:ds="http://schemas.openxmlformats.org/officeDocument/2006/customXml" ds:itemID="{82C714C1-04D0-4DF6-A461-5034EF0722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86999-8782-4d18-8d63-4d018348d59c"/>
    <ds:schemaRef ds:uri="c8bea02e-8679-4cf1-a42a-353968281c8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7310DD0-0FFF-46F2-9672-F712E1EB994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 Template</Template>
  <TotalTime>2381</TotalTime>
  <Words>631</Words>
  <Application>Microsoft Office PowerPoint</Application>
  <PresentationFormat>Widescreen</PresentationFormat>
  <Paragraphs>52</Paragraphs>
  <Slides>15</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Twinkl</vt:lpstr>
      <vt:lpstr>Office Theme</vt:lpstr>
      <vt:lpstr>PowerPoint Presentation</vt:lpstr>
      <vt:lpstr>Water Safety</vt:lpstr>
      <vt:lpstr>Open Water Safety</vt:lpstr>
      <vt:lpstr>PowerPoint Presentation</vt:lpstr>
      <vt:lpstr>The Dangers of Frozen Water</vt:lpstr>
      <vt:lpstr>PowerPoint Presentation</vt:lpstr>
      <vt:lpstr>Open Water Safety</vt:lpstr>
      <vt:lpstr>PowerPoint Presentation</vt:lpstr>
      <vt:lpstr>Swimming Pools</vt:lpstr>
      <vt:lpstr>Swimming Pools</vt:lpstr>
      <vt:lpstr>In the Sea</vt:lpstr>
      <vt:lpstr>In the Sea</vt:lpstr>
      <vt:lpstr>In the Sea</vt:lpstr>
      <vt:lpstr>The Emergency Services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Justin Stretch</cp:lastModifiedBy>
  <cp:revision>27</cp:revision>
  <dcterms:created xsi:type="dcterms:W3CDTF">2019-06-20T13:48:48Z</dcterms:created>
  <dcterms:modified xsi:type="dcterms:W3CDTF">2023-07-05T11:46:11Z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0x01010042AAFB8D694B9E4895295DB8701D669A</vt:lpwstr>
  </property>
</Properties>
</file>