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726" r:id="rId4"/>
  </p:sldMasterIdLst>
  <p:handoutMasterIdLst>
    <p:handoutMasterId r:id="rId35"/>
  </p:handoutMasterIdLst>
  <p:sldIdLst>
    <p:sldId id="295" r:id="rId5"/>
    <p:sldId id="264" r:id="rId6"/>
    <p:sldId id="266" r:id="rId7"/>
    <p:sldId id="297" r:id="rId8"/>
    <p:sldId id="298" r:id="rId9"/>
    <p:sldId id="299" r:id="rId10"/>
    <p:sldId id="265" r:id="rId11"/>
    <p:sldId id="268" r:id="rId12"/>
    <p:sldId id="270" r:id="rId13"/>
    <p:sldId id="271" r:id="rId14"/>
    <p:sldId id="269" r:id="rId15"/>
    <p:sldId id="272" r:id="rId16"/>
    <p:sldId id="273" r:id="rId17"/>
    <p:sldId id="274" r:id="rId18"/>
    <p:sldId id="275" r:id="rId19"/>
    <p:sldId id="276" r:id="rId20"/>
    <p:sldId id="278" r:id="rId21"/>
    <p:sldId id="281" r:id="rId22"/>
    <p:sldId id="280" r:id="rId23"/>
    <p:sldId id="282" r:id="rId24"/>
    <p:sldId id="283" r:id="rId25"/>
    <p:sldId id="288" r:id="rId26"/>
    <p:sldId id="289" r:id="rId27"/>
    <p:sldId id="290" r:id="rId28"/>
    <p:sldId id="291" r:id="rId29"/>
    <p:sldId id="292" r:id="rId30"/>
    <p:sldId id="293" r:id="rId31"/>
    <p:sldId id="287" r:id="rId32"/>
    <p:sldId id="286" r:id="rId33"/>
    <p:sldId id="296" r:id="rId34"/>
  </p:sldIdLst>
  <p:sldSz cx="12192000" cy="6858000"/>
  <p:notesSz cx="6799263" cy="9929813"/>
  <p:embeddedFontLst>
    <p:embeddedFont>
      <p:font typeface="ＭＳ Ｐゴシック" panose="020B0600070205080204" pitchFamily="34" charset="-128"/>
      <p:regular r:id="rId36"/>
    </p:embeddedFont>
    <p:embeddedFont>
      <p:font typeface="BPreplay" panose="02000503000000020004" charset="0"/>
      <p:regular r:id="rId37"/>
      <p:bold r:id="rId38"/>
      <p:italic r:id="rId39"/>
      <p:boldItalic r:id="rId40"/>
    </p:embeddedFont>
    <p:embeddedFont>
      <p:font typeface="Calibri" panose="020F0502020204030204" pitchFamily="34" charset="0"/>
      <p:regular r:id="rId41"/>
      <p:bold r:id="rId42"/>
      <p:italic r:id="rId43"/>
      <p:boldItalic r:id="rId44"/>
    </p:embeddedFont>
    <p:embeddedFont>
      <p:font typeface="Calibri Light" panose="020F0302020204030204" pitchFamily="34" charset="0"/>
      <p:regular r:id="rId45"/>
      <p:italic r:id="rId46"/>
    </p:embeddedFont>
    <p:embeddedFont>
      <p:font typeface="Comic Sans MS" panose="030F0702030302020204" pitchFamily="66" charset="0"/>
      <p:regular r:id="rId47"/>
      <p:bold r:id="rId48"/>
      <p:italic r:id="rId49"/>
      <p:boldItalic r:id="rId50"/>
    </p:embeddedFont>
    <p:embeddedFont>
      <p:font typeface="Sassoon Infant Md" panose="02000603050000020003" charset="0"/>
      <p:regular r:id="rId51"/>
    </p:embeddedFont>
    <p:embeddedFont>
      <p:font typeface="Sassoon Infant Rg" panose="02000503030000020003" charset="0"/>
      <p:regular r:id="rId52"/>
      <p:bold r:id="rId53"/>
    </p:embeddedFont>
    <p:embeddedFont>
      <p:font typeface="Twinkl" panose="020B0604020202020204" charset="0"/>
      <p:regular r:id="rId54"/>
      <p:bold r:id="rId55"/>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guide id="3" pos="6108" userDrawn="1">
          <p15:clr>
            <a:srgbClr val="A4A3A4"/>
          </p15:clr>
        </p15:guide>
        <p15:guide id="4" orient="horz" pos="3997" userDrawn="1">
          <p15:clr>
            <a:srgbClr val="A4A3A4"/>
          </p15:clr>
        </p15:guide>
        <p15:guide id="5" pos="7257" userDrawn="1">
          <p15:clr>
            <a:srgbClr val="A4A3A4"/>
          </p15:clr>
        </p15:guide>
        <p15:guide id="6" orient="horz" pos="935" userDrawn="1">
          <p15:clr>
            <a:srgbClr val="A4A3A4"/>
          </p15:clr>
        </p15:guide>
        <p15:guide id="7" pos="635" userDrawn="1">
          <p15:clr>
            <a:srgbClr val="A4A3A4"/>
          </p15:clr>
        </p15:guide>
        <p15:guide id="8" orient="horz" pos="459" userDrawn="1">
          <p15:clr>
            <a:srgbClr val="A4A3A4"/>
          </p15:clr>
        </p15:guide>
        <p15:guide id="9" orient="horz" pos="3838" userDrawn="1">
          <p15:clr>
            <a:srgbClr val="A4A3A4"/>
          </p15:clr>
        </p15:guide>
        <p15:guide id="10" pos="7045"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DA2"/>
    <a:srgbClr val="BFA675"/>
    <a:srgbClr val="7CBF33"/>
    <a:srgbClr val="CCCC00"/>
    <a:srgbClr val="FFFFCC"/>
    <a:srgbClr val="FFFF99"/>
    <a:srgbClr val="FEFBDA"/>
    <a:srgbClr val="CCDD8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85" d="100"/>
          <a:sy n="85" d="100"/>
        </p:scale>
        <p:origin x="132" y="60"/>
      </p:cViewPr>
      <p:guideLst>
        <p:guide orient="horz" pos="2160"/>
        <p:guide pos="3840"/>
        <p:guide pos="6108"/>
        <p:guide orient="horz" pos="3997"/>
        <p:guide pos="7257"/>
        <p:guide orient="horz" pos="935"/>
        <p:guide pos="635"/>
        <p:guide orient="horz" pos="459"/>
        <p:guide orient="horz" pos="3838"/>
        <p:guide pos="7045"/>
      </p:guideLst>
    </p:cSldViewPr>
  </p:slideViewPr>
  <p:notesTextViewPr>
    <p:cViewPr>
      <p:scale>
        <a:sx n="3" d="2"/>
        <a:sy n="3" d="2"/>
      </p:scale>
      <p:origin x="0" y="0"/>
    </p:cViewPr>
  </p:notesTextViewPr>
  <p:notesViewPr>
    <p:cSldViewPr snapToGrid="0">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font" Target="fonts/font4.fntdata"/><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font" Target="fonts/font7.fntdata"/><Relationship Id="rId47" Type="http://schemas.openxmlformats.org/officeDocument/2006/relationships/font" Target="fonts/font12.fntdata"/><Relationship Id="rId50" Type="http://schemas.openxmlformats.org/officeDocument/2006/relationships/font" Target="fonts/font15.fntdata"/><Relationship Id="rId55" Type="http://schemas.openxmlformats.org/officeDocument/2006/relationships/font" Target="fonts/font20.fntdata"/><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font" Target="fonts/font2.fntdata"/><Relationship Id="rId40" Type="http://schemas.openxmlformats.org/officeDocument/2006/relationships/font" Target="fonts/font5.fntdata"/><Relationship Id="rId45" Type="http://schemas.openxmlformats.org/officeDocument/2006/relationships/font" Target="fonts/font10.fntdata"/><Relationship Id="rId53" Type="http://schemas.openxmlformats.org/officeDocument/2006/relationships/font" Target="fonts/font18.fntdata"/><Relationship Id="rId58" Type="http://schemas.openxmlformats.org/officeDocument/2006/relationships/theme" Target="theme/theme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handoutMaster" Target="handoutMasters/handoutMaster1.xml"/><Relationship Id="rId43" Type="http://schemas.openxmlformats.org/officeDocument/2006/relationships/font" Target="fonts/font8.fntdata"/><Relationship Id="rId48" Type="http://schemas.openxmlformats.org/officeDocument/2006/relationships/font" Target="fonts/font13.fntdata"/><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font" Target="fonts/font16.fntdata"/><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font" Target="fonts/font3.fntdata"/><Relationship Id="rId46" Type="http://schemas.openxmlformats.org/officeDocument/2006/relationships/font" Target="fonts/font11.fntdata"/><Relationship Id="rId59"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font" Target="fonts/font6.fntdata"/><Relationship Id="rId54" Type="http://schemas.openxmlformats.org/officeDocument/2006/relationships/font" Target="fonts/font19.fntdata"/><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font" Target="fonts/font1.fntdata"/><Relationship Id="rId49" Type="http://schemas.openxmlformats.org/officeDocument/2006/relationships/font" Target="fonts/font14.fntdata"/><Relationship Id="rId57" Type="http://schemas.openxmlformats.org/officeDocument/2006/relationships/viewProps" Target="view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font" Target="fonts/font9.fntdata"/><Relationship Id="rId52" Type="http://schemas.openxmlformats.org/officeDocument/2006/relationships/font" Target="fonts/font17.fntdata"/><Relationship Id="rId6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ustin Stretch" userId="4be1b326-1018-421d-a4cd-f1ff7fbd4878" providerId="ADAL" clId="{B449E039-0177-4C0F-919E-257C32BD44D3}"/>
    <pc:docChg chg="modSld">
      <pc:chgData name="Justin Stretch" userId="4be1b326-1018-421d-a4cd-f1ff7fbd4878" providerId="ADAL" clId="{B449E039-0177-4C0F-919E-257C32BD44D3}" dt="2023-03-27T11:24:49.506" v="0" actId="1076"/>
      <pc:docMkLst>
        <pc:docMk/>
      </pc:docMkLst>
      <pc:sldChg chg="modSp">
        <pc:chgData name="Justin Stretch" userId="4be1b326-1018-421d-a4cd-f1ff7fbd4878" providerId="ADAL" clId="{B449E039-0177-4C0F-919E-257C32BD44D3}" dt="2023-03-27T11:24:49.506" v="0" actId="1076"/>
        <pc:sldMkLst>
          <pc:docMk/>
          <pc:sldMk cId="0" sldId="295"/>
        </pc:sldMkLst>
        <pc:picChg chg="mod">
          <ac:chgData name="Justin Stretch" userId="4be1b326-1018-421d-a4cd-f1ff7fbd4878" providerId="ADAL" clId="{B449E039-0177-4C0F-919E-257C32BD44D3}" dt="2023-03-27T11:24:49.506" v="0" actId="1076"/>
          <ac:picMkLst>
            <pc:docMk/>
            <pc:sldMk cId="0" sldId="295"/>
            <ac:picMk id="5" creationId="{239BED7F-87B0-4303-8BEC-7C115EA1D360}"/>
          </ac:picMkLst>
        </pc:picChg>
      </pc:sldChg>
    </pc:docChg>
  </pc:docChgLst>
  <pc:docChgLst>
    <pc:chgData name="Justin Stretch" userId="4be1b326-1018-421d-a4cd-f1ff7fbd4878" providerId="ADAL" clId="{EBBBDC55-36CD-4187-A4AF-97E6BE2DA476}"/>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B88CFFB-67BB-43EE-B2FD-8712F9BDD029}"/>
              </a:ext>
            </a:extLst>
          </p:cNvPr>
          <p:cNvSpPr>
            <a:spLocks noGrp="1"/>
          </p:cNvSpPr>
          <p:nvPr>
            <p:ph type="hdr" sz="quarter"/>
          </p:nvPr>
        </p:nvSpPr>
        <p:spPr>
          <a:xfrm>
            <a:off x="0" y="0"/>
            <a:ext cx="2946347" cy="498215"/>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A95AEC89-5D32-4A96-BB9A-A1D929F96ED8}"/>
              </a:ext>
            </a:extLst>
          </p:cNvPr>
          <p:cNvSpPr>
            <a:spLocks noGrp="1"/>
          </p:cNvSpPr>
          <p:nvPr>
            <p:ph type="dt" sz="quarter" idx="1"/>
          </p:nvPr>
        </p:nvSpPr>
        <p:spPr>
          <a:xfrm>
            <a:off x="3851342" y="0"/>
            <a:ext cx="2946347" cy="498215"/>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7FC2B9FF-9F2D-4756-A903-EE475DA966D0}" type="datetimeFigureOut">
              <a:rPr lang="en-GB"/>
              <a:pPr>
                <a:defRPr/>
              </a:pPr>
              <a:t>27/03/2023</a:t>
            </a:fld>
            <a:endParaRPr lang="en-GB"/>
          </a:p>
        </p:txBody>
      </p:sp>
      <p:sp>
        <p:nvSpPr>
          <p:cNvPr id="4" name="Footer Placeholder 3">
            <a:extLst>
              <a:ext uri="{FF2B5EF4-FFF2-40B4-BE49-F238E27FC236}">
                <a16:creationId xmlns:a16="http://schemas.microsoft.com/office/drawing/2014/main" id="{FC0B1CFD-B2CE-4525-A3F9-10FA0CA9CE59}"/>
              </a:ext>
            </a:extLst>
          </p:cNvPr>
          <p:cNvSpPr>
            <a:spLocks noGrp="1"/>
          </p:cNvSpPr>
          <p:nvPr>
            <p:ph type="ftr" sz="quarter" idx="2"/>
          </p:nvPr>
        </p:nvSpPr>
        <p:spPr>
          <a:xfrm>
            <a:off x="0" y="9431600"/>
            <a:ext cx="2946347" cy="498214"/>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5CA72AD7-62DC-4F83-85F3-E496B4E25255}"/>
              </a:ext>
            </a:extLst>
          </p:cNvPr>
          <p:cNvSpPr>
            <a:spLocks noGrp="1"/>
          </p:cNvSpPr>
          <p:nvPr>
            <p:ph type="sldNum" sz="quarter" idx="3"/>
          </p:nvPr>
        </p:nvSpPr>
        <p:spPr>
          <a:xfrm>
            <a:off x="3851342" y="9431600"/>
            <a:ext cx="2946347" cy="498214"/>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2AE775F1-3092-41AD-88DA-56E7F56366FD}"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3/27/2023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74449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3/27/2023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
        <p:nvSpPr>
          <p:cNvPr id="7" name="Rounded Rectangle 3">
            <a:extLst>
              <a:ext uri="{FF2B5EF4-FFF2-40B4-BE49-F238E27FC236}">
                <a16:creationId xmlns:a16="http://schemas.microsoft.com/office/drawing/2014/main" id="{8F7CC889-1492-4328-A9F1-D7CE0B3ADF14}"/>
              </a:ext>
            </a:extLst>
          </p:cNvPr>
          <p:cNvSpPr/>
          <p:nvPr userDrawn="1"/>
        </p:nvSpPr>
        <p:spPr bwMode="auto">
          <a:xfrm>
            <a:off x="609601" y="438150"/>
            <a:ext cx="10960100"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Tree>
    <p:extLst>
      <p:ext uri="{BB962C8B-B14F-4D97-AF65-F5344CB8AC3E}">
        <p14:creationId xmlns:p14="http://schemas.microsoft.com/office/powerpoint/2010/main" val="38047693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3/27/2023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918918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dirty="0"/>
              <a:t>3/27/2023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8178060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dirty="0"/>
              <a:t>3/27/2023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5073728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dirty="0"/>
              <a:t>3/27/2023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4387942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3/27/2023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1975007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3/27/2023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8616477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3/27/2023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0047112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3/27/2023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1551856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3/27/2023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9924676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5789277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4044994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AF265909-8BA3-469F-A7D6-84013114EF5B}"/>
              </a:ext>
            </a:extLst>
          </p:cNvPr>
          <p:cNvSpPr/>
          <p:nvPr userDrawn="1"/>
        </p:nvSpPr>
        <p:spPr bwMode="auto">
          <a:xfrm>
            <a:off x="609601" y="438150"/>
            <a:ext cx="10960100"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 name="Title 1"/>
          <p:cNvSpPr>
            <a:spLocks noGrp="1"/>
          </p:cNvSpPr>
          <p:nvPr>
            <p:ph type="title"/>
          </p:nvPr>
        </p:nvSpPr>
        <p:spPr>
          <a:xfrm>
            <a:off x="609598" y="485774"/>
            <a:ext cx="10960100"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609597" y="2153355"/>
            <a:ext cx="10960100"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8459821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Title 1"/>
          <p:cNvSpPr>
            <a:spLocks noGrp="1"/>
          </p:cNvSpPr>
          <p:nvPr>
            <p:ph type="title"/>
          </p:nvPr>
        </p:nvSpPr>
        <p:spPr>
          <a:xfrm>
            <a:off x="634999" y="549276"/>
            <a:ext cx="10909300"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641350" y="2014537"/>
            <a:ext cx="10909300"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4298559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719667" y="2359034"/>
            <a:ext cx="10752667"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2206626" y="3199951"/>
            <a:ext cx="7778749"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357901442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3727940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3/27/2023</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dirty="0"/>
          </a:p>
        </p:txBody>
      </p:sp>
    </p:spTree>
    <p:extLst>
      <p:ext uri="{BB962C8B-B14F-4D97-AF65-F5344CB8AC3E}">
        <p14:creationId xmlns:p14="http://schemas.microsoft.com/office/powerpoint/2010/main" val="241292336"/>
      </p:ext>
    </p:extLst>
  </p:cSld>
  <p:clrMap bg1="lt1" tx1="dk1" bg2="lt2" tx2="dk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8" r:id="rId12"/>
    <p:sldLayoutId id="2147483739" r:id="rId13"/>
    <p:sldLayoutId id="2147483724" r:id="rId14"/>
    <p:sldLayoutId id="2147483720" r:id="rId15"/>
    <p:sldLayoutId id="2147483721" r:id="rId16"/>
    <p:sldLayoutId id="2147483722"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jpg"/><Relationship Id="rId1" Type="http://schemas.openxmlformats.org/officeDocument/2006/relationships/slideLayout" Target="../slideLayouts/slideLayout12.xml"/><Relationship Id="rId6" Type="http://schemas.openxmlformats.org/officeDocument/2006/relationships/image" Target="../media/image7.png"/><Relationship Id="rId5" Type="http://schemas.openxmlformats.org/officeDocument/2006/relationships/image" Target="../media/image6.jpe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8.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slideLayout" Target="../slideLayouts/slideLayout2.xml"/><Relationship Id="rId1" Type="http://schemas.openxmlformats.org/officeDocument/2006/relationships/video" Target="https://www.youtube.com/embed/mMHVEFWNLMc"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3.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18.png"/><Relationship Id="rId7" Type="http://schemas.openxmlformats.org/officeDocument/2006/relationships/image" Target="../media/image8.png"/><Relationship Id="rId2" Type="http://schemas.openxmlformats.org/officeDocument/2006/relationships/image" Target="../media/image17.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20.png"/><Relationship Id="rId4" Type="http://schemas.openxmlformats.org/officeDocument/2006/relationships/image" Target="../media/image19.png"/></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 Id="rId9" Type="http://schemas.openxmlformats.org/officeDocument/2006/relationships/image" Target="../media/image8.png"/></Relationships>
</file>

<file path=ppt/slides/_rels/slide1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9.png"/><Relationship Id="rId7" Type="http://schemas.openxmlformats.org/officeDocument/2006/relationships/image" Target="../media/image5.png"/><Relationship Id="rId2" Type="http://schemas.openxmlformats.org/officeDocument/2006/relationships/image" Target="../media/image28.png"/><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 Id="rId9"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34.png"/><Relationship Id="rId7" Type="http://schemas.openxmlformats.org/officeDocument/2006/relationships/image" Target="../media/image38.png"/><Relationship Id="rId2" Type="http://schemas.openxmlformats.org/officeDocument/2006/relationships/image" Target="../media/image33.png"/><Relationship Id="rId1" Type="http://schemas.openxmlformats.org/officeDocument/2006/relationships/slideLayout" Target="../slideLayouts/slideLayout2.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12.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40.png"/><Relationship Id="rId7" Type="http://schemas.openxmlformats.org/officeDocument/2006/relationships/image" Target="../media/image44.png"/><Relationship Id="rId2" Type="http://schemas.openxmlformats.org/officeDocument/2006/relationships/image" Target="../media/image39.png"/><Relationship Id="rId1" Type="http://schemas.openxmlformats.org/officeDocument/2006/relationships/slideLayout" Target="../slideLayouts/slideLayout2.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13.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51.png"/><Relationship Id="rId2" Type="http://schemas.openxmlformats.org/officeDocument/2006/relationships/image" Target="../media/image46.png"/><Relationship Id="rId1" Type="http://schemas.openxmlformats.org/officeDocument/2006/relationships/slideLayout" Target="../slideLayouts/slideLayout2.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48.png"/></Relationships>
</file>

<file path=ppt/slides/_rels/slide14.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2.xml"/><Relationship Id="rId6" Type="http://schemas.openxmlformats.org/officeDocument/2006/relationships/image" Target="../media/image56.png"/><Relationship Id="rId5" Type="http://schemas.openxmlformats.org/officeDocument/2006/relationships/image" Target="../media/image55.png"/><Relationship Id="rId4" Type="http://schemas.openxmlformats.org/officeDocument/2006/relationships/image" Target="../media/image54.png"/></Relationships>
</file>

<file path=ppt/slides/_rels/slide15.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2.xml"/><Relationship Id="rId5" Type="http://schemas.openxmlformats.org/officeDocument/2006/relationships/hyperlink" Target="http://www.aihw.gov.au/who-is-overweight/#children" TargetMode="External"/><Relationship Id="rId4" Type="http://schemas.openxmlformats.org/officeDocument/2006/relationships/hyperlink" Target="http://www.aihw.gov.au/who-is-overweight/#adults"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image" Target="../media/image69.png"/><Relationship Id="rId3" Type="http://schemas.openxmlformats.org/officeDocument/2006/relationships/image" Target="../media/image64.png"/><Relationship Id="rId7" Type="http://schemas.openxmlformats.org/officeDocument/2006/relationships/image" Target="../media/image68.png"/><Relationship Id="rId2" Type="http://schemas.openxmlformats.org/officeDocument/2006/relationships/image" Target="../media/image63.png"/><Relationship Id="rId1" Type="http://schemas.openxmlformats.org/officeDocument/2006/relationships/slideLayout" Target="../slideLayouts/slideLayout2.xml"/><Relationship Id="rId6" Type="http://schemas.openxmlformats.org/officeDocument/2006/relationships/image" Target="../media/image67.png"/><Relationship Id="rId5" Type="http://schemas.openxmlformats.org/officeDocument/2006/relationships/image" Target="../media/image66.png"/><Relationship Id="rId4" Type="http://schemas.openxmlformats.org/officeDocument/2006/relationships/image" Target="../media/image65.png"/></Relationships>
</file>

<file path=ppt/slides/_rels/slide19.xml.rels><?xml version="1.0" encoding="UTF-8" standalone="yes"?>
<Relationships xmlns="http://schemas.openxmlformats.org/package/2006/relationships"><Relationship Id="rId8" Type="http://schemas.openxmlformats.org/officeDocument/2006/relationships/image" Target="../media/image75.png"/><Relationship Id="rId3" Type="http://schemas.openxmlformats.org/officeDocument/2006/relationships/image" Target="../media/image70.png"/><Relationship Id="rId7" Type="http://schemas.openxmlformats.org/officeDocument/2006/relationships/image" Target="../media/image74.png"/><Relationship Id="rId2" Type="http://schemas.openxmlformats.org/officeDocument/2006/relationships/image" Target="../media/image44.png"/><Relationship Id="rId1" Type="http://schemas.openxmlformats.org/officeDocument/2006/relationships/slideLayout" Target="../slideLayouts/slideLayout2.xml"/><Relationship Id="rId6" Type="http://schemas.openxmlformats.org/officeDocument/2006/relationships/image" Target="../media/image73.png"/><Relationship Id="rId5" Type="http://schemas.openxmlformats.org/officeDocument/2006/relationships/image" Target="../media/image72.png"/><Relationship Id="rId4" Type="http://schemas.openxmlformats.org/officeDocument/2006/relationships/image" Target="../media/image71.png"/></Relationships>
</file>

<file path=ppt/slides/_rels/slide20.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77.png"/><Relationship Id="rId1" Type="http://schemas.openxmlformats.org/officeDocument/2006/relationships/slideLayout" Target="../slideLayouts/slideLayout2.xml"/><Relationship Id="rId6" Type="http://schemas.openxmlformats.org/officeDocument/2006/relationships/image" Target="../media/image81.png"/><Relationship Id="rId5" Type="http://schemas.openxmlformats.org/officeDocument/2006/relationships/image" Target="../media/image80.png"/><Relationship Id="rId4" Type="http://schemas.openxmlformats.org/officeDocument/2006/relationships/image" Target="../media/image79.png"/></Relationships>
</file>

<file path=ppt/slides/_rels/slide22.xml.rels><?xml version="1.0" encoding="UTF-8" standalone="yes"?>
<Relationships xmlns="http://schemas.openxmlformats.org/package/2006/relationships"><Relationship Id="rId3" Type="http://schemas.openxmlformats.org/officeDocument/2006/relationships/image" Target="../media/image83.png"/><Relationship Id="rId7" Type="http://schemas.openxmlformats.org/officeDocument/2006/relationships/image" Target="../media/image87.png"/><Relationship Id="rId2" Type="http://schemas.openxmlformats.org/officeDocument/2006/relationships/image" Target="../media/image82.png"/><Relationship Id="rId1" Type="http://schemas.openxmlformats.org/officeDocument/2006/relationships/slideLayout" Target="../slideLayouts/slideLayout2.xml"/><Relationship Id="rId6" Type="http://schemas.openxmlformats.org/officeDocument/2006/relationships/image" Target="../media/image86.png"/><Relationship Id="rId5" Type="http://schemas.openxmlformats.org/officeDocument/2006/relationships/image" Target="../media/image85.png"/><Relationship Id="rId4" Type="http://schemas.openxmlformats.org/officeDocument/2006/relationships/image" Target="../media/image84.png"/></Relationships>
</file>

<file path=ppt/slides/_rels/slide23.xml.rels><?xml version="1.0" encoding="UTF-8" standalone="yes"?>
<Relationships xmlns="http://schemas.openxmlformats.org/package/2006/relationships"><Relationship Id="rId3" Type="http://schemas.openxmlformats.org/officeDocument/2006/relationships/image" Target="../media/image89.png"/><Relationship Id="rId7" Type="http://schemas.openxmlformats.org/officeDocument/2006/relationships/image" Target="../media/image93.png"/><Relationship Id="rId2" Type="http://schemas.openxmlformats.org/officeDocument/2006/relationships/image" Target="../media/image88.png"/><Relationship Id="rId1" Type="http://schemas.openxmlformats.org/officeDocument/2006/relationships/slideLayout" Target="../slideLayouts/slideLayout2.xml"/><Relationship Id="rId6" Type="http://schemas.openxmlformats.org/officeDocument/2006/relationships/image" Target="../media/image92.png"/><Relationship Id="rId5" Type="http://schemas.openxmlformats.org/officeDocument/2006/relationships/image" Target="../media/image91.png"/><Relationship Id="rId4" Type="http://schemas.openxmlformats.org/officeDocument/2006/relationships/image" Target="../media/image90.png"/></Relationships>
</file>

<file path=ppt/slides/_rels/slide24.xml.rels><?xml version="1.0" encoding="UTF-8" standalone="yes"?>
<Relationships xmlns="http://schemas.openxmlformats.org/package/2006/relationships"><Relationship Id="rId3" Type="http://schemas.openxmlformats.org/officeDocument/2006/relationships/image" Target="../media/image95.png"/><Relationship Id="rId7" Type="http://schemas.openxmlformats.org/officeDocument/2006/relationships/image" Target="../media/image93.png"/><Relationship Id="rId2" Type="http://schemas.openxmlformats.org/officeDocument/2006/relationships/image" Target="../media/image94.png"/><Relationship Id="rId1" Type="http://schemas.openxmlformats.org/officeDocument/2006/relationships/slideLayout" Target="../slideLayouts/slideLayout2.xml"/><Relationship Id="rId6" Type="http://schemas.openxmlformats.org/officeDocument/2006/relationships/image" Target="../media/image98.png"/><Relationship Id="rId5" Type="http://schemas.openxmlformats.org/officeDocument/2006/relationships/image" Target="../media/image97.png"/><Relationship Id="rId4" Type="http://schemas.openxmlformats.org/officeDocument/2006/relationships/image" Target="../media/image96.png"/></Relationships>
</file>

<file path=ppt/slides/_rels/slide25.xml.rels><?xml version="1.0" encoding="UTF-8" standalone="yes"?>
<Relationships xmlns="http://schemas.openxmlformats.org/package/2006/relationships"><Relationship Id="rId3" Type="http://schemas.openxmlformats.org/officeDocument/2006/relationships/image" Target="../media/image100.png"/><Relationship Id="rId7" Type="http://schemas.openxmlformats.org/officeDocument/2006/relationships/image" Target="../media/image104.png"/><Relationship Id="rId2" Type="http://schemas.openxmlformats.org/officeDocument/2006/relationships/image" Target="../media/image99.png"/><Relationship Id="rId1" Type="http://schemas.openxmlformats.org/officeDocument/2006/relationships/slideLayout" Target="../slideLayouts/slideLayout2.xml"/><Relationship Id="rId6" Type="http://schemas.openxmlformats.org/officeDocument/2006/relationships/image" Target="../media/image103.png"/><Relationship Id="rId5" Type="http://schemas.openxmlformats.org/officeDocument/2006/relationships/image" Target="../media/image102.png"/><Relationship Id="rId4" Type="http://schemas.openxmlformats.org/officeDocument/2006/relationships/image" Target="../media/image101.png"/></Relationships>
</file>

<file path=ppt/slides/_rels/slide26.xml.rels><?xml version="1.0" encoding="UTF-8" standalone="yes"?>
<Relationships xmlns="http://schemas.openxmlformats.org/package/2006/relationships"><Relationship Id="rId3" Type="http://schemas.openxmlformats.org/officeDocument/2006/relationships/image" Target="../media/image106.png"/><Relationship Id="rId7" Type="http://schemas.openxmlformats.org/officeDocument/2006/relationships/image" Target="../media/image110.png"/><Relationship Id="rId2" Type="http://schemas.openxmlformats.org/officeDocument/2006/relationships/image" Target="../media/image105.png"/><Relationship Id="rId1" Type="http://schemas.openxmlformats.org/officeDocument/2006/relationships/slideLayout" Target="../slideLayouts/slideLayout2.xml"/><Relationship Id="rId6" Type="http://schemas.openxmlformats.org/officeDocument/2006/relationships/image" Target="../media/image109.png"/><Relationship Id="rId5" Type="http://schemas.openxmlformats.org/officeDocument/2006/relationships/image" Target="../media/image108.png"/><Relationship Id="rId4" Type="http://schemas.openxmlformats.org/officeDocument/2006/relationships/image" Target="../media/image107.png"/></Relationships>
</file>

<file path=ppt/slides/_rels/slide27.xml.rels><?xml version="1.0" encoding="UTF-8" standalone="yes"?>
<Relationships xmlns="http://schemas.openxmlformats.org/package/2006/relationships"><Relationship Id="rId8" Type="http://schemas.openxmlformats.org/officeDocument/2006/relationships/image" Target="../media/image117.png"/><Relationship Id="rId3" Type="http://schemas.openxmlformats.org/officeDocument/2006/relationships/image" Target="../media/image112.png"/><Relationship Id="rId7" Type="http://schemas.openxmlformats.org/officeDocument/2006/relationships/image" Target="../media/image116.png"/><Relationship Id="rId2" Type="http://schemas.openxmlformats.org/officeDocument/2006/relationships/image" Target="../media/image111.png"/><Relationship Id="rId1" Type="http://schemas.openxmlformats.org/officeDocument/2006/relationships/slideLayout" Target="../slideLayouts/slideLayout2.xml"/><Relationship Id="rId6" Type="http://schemas.openxmlformats.org/officeDocument/2006/relationships/image" Target="../media/image115.png"/><Relationship Id="rId5" Type="http://schemas.openxmlformats.org/officeDocument/2006/relationships/image" Target="../media/image114.png"/><Relationship Id="rId4" Type="http://schemas.openxmlformats.org/officeDocument/2006/relationships/image" Target="../media/image113.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https://www.eatforhealth.gov.au/" TargetMode="External"/><Relationship Id="rId2" Type="http://schemas.openxmlformats.org/officeDocument/2006/relationships/hyperlink" Target="http://gofor2and5.com.au/" TargetMode="External"/><Relationship Id="rId1" Type="http://schemas.openxmlformats.org/officeDocument/2006/relationships/slideLayout" Target="../slideLayouts/slideLayout2.xml"/><Relationship Id="rId6" Type="http://schemas.openxmlformats.org/officeDocument/2006/relationships/image" Target="../media/image118.png"/><Relationship Id="rId5" Type="http://schemas.openxmlformats.org/officeDocument/2006/relationships/hyperlink" Target="https://heartfoundation.org.au/healthy-eating" TargetMode="External"/><Relationship Id="rId4" Type="http://schemas.openxmlformats.org/officeDocument/2006/relationships/hyperlink" Target="http://www.healthyeatingaustralia.com/" TargetMode="Externa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t="-17000" b="-17000"/>
          </a:stretch>
        </a:blipFill>
        <a:effectLst/>
      </p:bgPr>
    </p:bg>
    <p:spTree>
      <p:nvGrpSpPr>
        <p:cNvPr id="1" name=""/>
        <p:cNvGrpSpPr/>
        <p:nvPr/>
      </p:nvGrpSpPr>
      <p:grpSpPr>
        <a:xfrm>
          <a:off x="0" y="0"/>
          <a:ext cx="0" cy="0"/>
          <a:chOff x="0" y="0"/>
          <a:chExt cx="0" cy="0"/>
        </a:xfrm>
      </p:grpSpPr>
      <p:pic>
        <p:nvPicPr>
          <p:cNvPr id="6146" name="Picture 4">
            <a:extLst>
              <a:ext uri="{FF2B5EF4-FFF2-40B4-BE49-F238E27FC236}">
                <a16:creationId xmlns:a16="http://schemas.microsoft.com/office/drawing/2014/main" id="{C0B15132-45CE-4822-AE63-C89C6F3F87C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762625" y="6281739"/>
            <a:ext cx="666750"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3">
            <a:extLst>
              <a:ext uri="{FF2B5EF4-FFF2-40B4-BE49-F238E27FC236}">
                <a16:creationId xmlns:a16="http://schemas.microsoft.com/office/drawing/2014/main" id="{2D632568-83F6-4A4F-96F7-98961057F5F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73964" y="4640656"/>
            <a:ext cx="2903186" cy="203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4" descr="VALUES colorful vector typography banner">
            <a:extLst>
              <a:ext uri="{FF2B5EF4-FFF2-40B4-BE49-F238E27FC236}">
                <a16:creationId xmlns:a16="http://schemas.microsoft.com/office/drawing/2014/main" id="{C295DD74-43B9-44B2-ADB7-6E2B212840CD}"/>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14916" b="20124"/>
          <a:stretch/>
        </p:blipFill>
        <p:spPr bwMode="auto">
          <a:xfrm rot="698810">
            <a:off x="9423909" y="5572006"/>
            <a:ext cx="2559747" cy="978135"/>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5" name="Picture 2">
            <a:extLst>
              <a:ext uri="{FF2B5EF4-FFF2-40B4-BE49-F238E27FC236}">
                <a16:creationId xmlns:a16="http://schemas.microsoft.com/office/drawing/2014/main" id="{239BED7F-87B0-4303-8BEC-7C115EA1D36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5100678"/>
            <a:ext cx="1970087" cy="197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C9CA44FA-8FB2-418E-9EE3-38E2B9C920D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372450" y="5100678"/>
            <a:ext cx="1752249" cy="11246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a:extLst>
              <a:ext uri="{FF2B5EF4-FFF2-40B4-BE49-F238E27FC236}">
                <a16:creationId xmlns:a16="http://schemas.microsoft.com/office/drawing/2014/main" id="{A3C7E48B-84B3-40CA-8EED-EBD8EBD34751}"/>
              </a:ext>
            </a:extLst>
          </p:cNvPr>
          <p:cNvSpPr/>
          <p:nvPr/>
        </p:nvSpPr>
        <p:spPr>
          <a:xfrm>
            <a:off x="711353" y="719216"/>
            <a:ext cx="10769295" cy="1862048"/>
          </a:xfrm>
          <a:prstGeom prst="rect">
            <a:avLst/>
          </a:prstGeom>
          <a:noFill/>
        </p:spPr>
        <p:txBody>
          <a:bodyPr wrap="none" lIns="91440" tIns="45720" rIns="91440" bIns="45720">
            <a:spAutoFit/>
          </a:bodyPr>
          <a:lstStyle/>
          <a:p>
            <a:pPr algn="ctr"/>
            <a:r>
              <a:rPr lang="en-US" sz="11500" b="1" cap="none" spc="0" dirty="0">
                <a:ln w="10160">
                  <a:solidFill>
                    <a:schemeClr val="accent5"/>
                  </a:solidFill>
                  <a:prstDash val="solid"/>
                </a:ln>
                <a:solidFill>
                  <a:srgbClr val="FFFFFF"/>
                </a:solidFill>
                <a:effectLst>
                  <a:outerShdw blurRad="50800" dist="38100" dir="10800000" algn="r" rotWithShape="0">
                    <a:prstClr val="black">
                      <a:alpha val="40000"/>
                    </a:prstClr>
                  </a:outerShdw>
                </a:effectLst>
                <a:latin typeface="Comic Sans MS" panose="030F0702030302020204" pitchFamily="66" charset="0"/>
              </a:rPr>
              <a:t>Healthy Eating</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ounded Rectangle 7">
            <a:extLst>
              <a:ext uri="{FF2B5EF4-FFF2-40B4-BE49-F238E27FC236}">
                <a16:creationId xmlns:a16="http://schemas.microsoft.com/office/drawing/2014/main" id="{995517A9-0765-442A-97EB-F7A1EF6D3157}"/>
              </a:ext>
            </a:extLst>
          </p:cNvPr>
          <p:cNvSpPr/>
          <p:nvPr/>
        </p:nvSpPr>
        <p:spPr>
          <a:xfrm>
            <a:off x="-148784" y="269080"/>
            <a:ext cx="10054344" cy="931863"/>
          </a:xfrm>
          <a:prstGeom prst="roundRect">
            <a:avLst/>
          </a:prstGeom>
          <a:solidFill>
            <a:schemeClr val="accent1">
              <a:lumMod val="60000"/>
              <a:lumOff val="40000"/>
              <a:alpha val="1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6" name="Rounded Rectangle 15">
            <a:extLst>
              <a:ext uri="{FF2B5EF4-FFF2-40B4-BE49-F238E27FC236}">
                <a16:creationId xmlns:a16="http://schemas.microsoft.com/office/drawing/2014/main" id="{E4EEE79A-9E86-483C-A0A4-1E08270B7322}"/>
              </a:ext>
            </a:extLst>
          </p:cNvPr>
          <p:cNvSpPr/>
          <p:nvPr/>
        </p:nvSpPr>
        <p:spPr>
          <a:xfrm>
            <a:off x="1689673" y="4082698"/>
            <a:ext cx="10761971" cy="2071182"/>
          </a:xfrm>
          <a:prstGeom prst="roundRect">
            <a:avLst/>
          </a:prstGeom>
          <a:solidFill>
            <a:schemeClr val="accent1">
              <a:lumMod val="60000"/>
              <a:lumOff val="40000"/>
              <a:alpha val="1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 name="Title 5">
            <a:extLst>
              <a:ext uri="{FF2B5EF4-FFF2-40B4-BE49-F238E27FC236}">
                <a16:creationId xmlns:a16="http://schemas.microsoft.com/office/drawing/2014/main" id="{32B2844F-BF8D-4FFB-BC5D-5BBB9C9EF037}"/>
              </a:ext>
            </a:extLst>
          </p:cNvPr>
          <p:cNvSpPr>
            <a:spLocks noGrp="1"/>
          </p:cNvSpPr>
          <p:nvPr>
            <p:ph type="title"/>
          </p:nvPr>
        </p:nvSpPr>
        <p:spPr>
          <a:xfrm>
            <a:off x="3528131" y="282575"/>
            <a:ext cx="6236758" cy="963613"/>
          </a:xfrm>
        </p:spPr>
        <p:txBody>
          <a:bodyPr rtlCol="0">
            <a:normAutofit/>
          </a:bodyPr>
          <a:lstStyle/>
          <a:p>
            <a:pPr eaLnBrk="1" fontAlgn="auto" hangingPunct="1">
              <a:spcAft>
                <a:spcPts val="0"/>
              </a:spcAft>
              <a:defRPr/>
            </a:pPr>
            <a:r>
              <a:rPr lang="en-GB" dirty="0">
                <a:solidFill>
                  <a:schemeClr val="accent3">
                    <a:lumMod val="50000"/>
                  </a:schemeClr>
                </a:solidFill>
                <a:latin typeface="Twinkl" pitchFamily="2" charset="0"/>
              </a:rPr>
              <a:t>Why Do We Need Food?</a:t>
            </a:r>
          </a:p>
        </p:txBody>
      </p:sp>
      <p:sp>
        <p:nvSpPr>
          <p:cNvPr id="7173" name="Rectangle 10">
            <a:extLst>
              <a:ext uri="{FF2B5EF4-FFF2-40B4-BE49-F238E27FC236}">
                <a16:creationId xmlns:a16="http://schemas.microsoft.com/office/drawing/2014/main" id="{11A20BCB-8715-4E2B-97A2-7DE9A386319D}"/>
              </a:ext>
            </a:extLst>
          </p:cNvPr>
          <p:cNvSpPr>
            <a:spLocks noChangeArrowheads="1"/>
          </p:cNvSpPr>
          <p:nvPr/>
        </p:nvSpPr>
        <p:spPr bwMode="auto">
          <a:xfrm>
            <a:off x="316089" y="1496791"/>
            <a:ext cx="94488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2400" dirty="0">
                <a:solidFill>
                  <a:schemeClr val="tx1"/>
                </a:solidFill>
                <a:latin typeface="Twinkl" panose="020B0604020202020204" pitchFamily="2" charset="0"/>
              </a:rPr>
              <a:t>Food keeps us </a:t>
            </a:r>
            <a:r>
              <a:rPr lang="en-GB" altLang="en-US" sz="2400" b="1" dirty="0">
                <a:solidFill>
                  <a:schemeClr val="tx1"/>
                </a:solidFill>
                <a:latin typeface="Twinkl" panose="020B0604020202020204" pitchFamily="2" charset="0"/>
              </a:rPr>
              <a:t>healthy</a:t>
            </a:r>
            <a:r>
              <a:rPr lang="en-GB" altLang="en-US" sz="2400" dirty="0">
                <a:solidFill>
                  <a:schemeClr val="tx1"/>
                </a:solidFill>
                <a:latin typeface="Twinkl" panose="020B0604020202020204" pitchFamily="2" charset="0"/>
              </a:rPr>
              <a:t> and helps us </a:t>
            </a:r>
            <a:r>
              <a:rPr lang="en-GB" altLang="en-US" sz="2400" b="1" dirty="0">
                <a:solidFill>
                  <a:schemeClr val="tx1"/>
                </a:solidFill>
                <a:latin typeface="Twinkl" panose="020B0604020202020204" pitchFamily="2" charset="0"/>
              </a:rPr>
              <a:t>grow</a:t>
            </a:r>
            <a:r>
              <a:rPr lang="en-GB" altLang="en-US" sz="2400" dirty="0">
                <a:solidFill>
                  <a:schemeClr val="tx1"/>
                </a:solidFill>
                <a:latin typeface="Twinkl" panose="020B0604020202020204" pitchFamily="2" charset="0"/>
              </a:rPr>
              <a:t>.</a:t>
            </a:r>
          </a:p>
          <a:p>
            <a:pPr eaLnBrk="1" hangingPunct="1">
              <a:lnSpc>
                <a:spcPct val="100000"/>
              </a:lnSpc>
              <a:spcBef>
                <a:spcPct val="0"/>
              </a:spcBef>
              <a:buFontTx/>
              <a:buNone/>
            </a:pPr>
            <a:r>
              <a:rPr lang="en-GB" altLang="en-US" sz="2400" dirty="0">
                <a:solidFill>
                  <a:schemeClr val="tx1"/>
                </a:solidFill>
                <a:latin typeface="Twinkl" panose="020B0604020202020204" pitchFamily="2" charset="0"/>
              </a:rPr>
              <a:t>Food gives us </a:t>
            </a:r>
            <a:r>
              <a:rPr lang="en-GB" altLang="en-US" sz="2400" b="1" dirty="0">
                <a:solidFill>
                  <a:schemeClr val="tx1"/>
                </a:solidFill>
                <a:latin typeface="Twinkl" panose="020B0604020202020204" pitchFamily="2" charset="0"/>
              </a:rPr>
              <a:t>energy</a:t>
            </a:r>
            <a:r>
              <a:rPr lang="en-GB" altLang="en-US" sz="2400" dirty="0">
                <a:solidFill>
                  <a:schemeClr val="tx1"/>
                </a:solidFill>
                <a:latin typeface="Twinkl" panose="020B0604020202020204" pitchFamily="2" charset="0"/>
              </a:rPr>
              <a:t> to be able to do things during the day.</a:t>
            </a:r>
          </a:p>
          <a:p>
            <a:pPr eaLnBrk="1" hangingPunct="1">
              <a:lnSpc>
                <a:spcPct val="100000"/>
              </a:lnSpc>
              <a:spcBef>
                <a:spcPct val="0"/>
              </a:spcBef>
              <a:buFontTx/>
              <a:buNone/>
            </a:pPr>
            <a:r>
              <a:rPr lang="en-GB" altLang="en-US" sz="2400" dirty="0">
                <a:solidFill>
                  <a:schemeClr val="tx1"/>
                </a:solidFill>
                <a:latin typeface="Twinkl" panose="020B0604020202020204" pitchFamily="2" charset="0"/>
              </a:rPr>
              <a:t>Without proper </a:t>
            </a:r>
            <a:r>
              <a:rPr lang="en-GB" altLang="en-US" sz="2400" b="1" dirty="0">
                <a:solidFill>
                  <a:schemeClr val="tx1"/>
                </a:solidFill>
                <a:latin typeface="Twinkl" panose="020B0604020202020204" pitchFamily="2" charset="0"/>
              </a:rPr>
              <a:t>nutrition</a:t>
            </a:r>
            <a:r>
              <a:rPr lang="en-GB" altLang="en-US" sz="2400" dirty="0">
                <a:solidFill>
                  <a:schemeClr val="tx1"/>
                </a:solidFill>
                <a:latin typeface="Twinkl" panose="020B0604020202020204" pitchFamily="2" charset="0"/>
              </a:rPr>
              <a:t>, your </a:t>
            </a:r>
            <a:r>
              <a:rPr lang="en-GB" altLang="en-US" sz="2400" b="1" dirty="0">
                <a:solidFill>
                  <a:schemeClr val="tx1"/>
                </a:solidFill>
                <a:latin typeface="Twinkl" panose="020B0604020202020204" pitchFamily="2" charset="0"/>
              </a:rPr>
              <a:t>body</a:t>
            </a:r>
            <a:r>
              <a:rPr lang="en-GB" altLang="en-US" sz="2400" dirty="0">
                <a:solidFill>
                  <a:schemeClr val="tx1"/>
                </a:solidFill>
                <a:latin typeface="Twinkl" panose="020B0604020202020204" pitchFamily="2" charset="0"/>
              </a:rPr>
              <a:t> can’t survive. </a:t>
            </a:r>
          </a:p>
        </p:txBody>
      </p:sp>
      <p:sp>
        <p:nvSpPr>
          <p:cNvPr id="7174" name="Rectangle 11">
            <a:extLst>
              <a:ext uri="{FF2B5EF4-FFF2-40B4-BE49-F238E27FC236}">
                <a16:creationId xmlns:a16="http://schemas.microsoft.com/office/drawing/2014/main" id="{AAFAC751-D62D-44D0-B1E7-A7DD9AF85274}"/>
              </a:ext>
            </a:extLst>
          </p:cNvPr>
          <p:cNvSpPr>
            <a:spLocks noChangeArrowheads="1"/>
          </p:cNvSpPr>
          <p:nvPr/>
        </p:nvSpPr>
        <p:spPr bwMode="auto">
          <a:xfrm>
            <a:off x="3127022" y="2992968"/>
            <a:ext cx="888472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2400" dirty="0">
                <a:solidFill>
                  <a:schemeClr val="tx1"/>
                </a:solidFill>
                <a:latin typeface="Twinkl" panose="020B0604020202020204" pitchFamily="2" charset="0"/>
              </a:rPr>
              <a:t>When you eat a </a:t>
            </a:r>
            <a:r>
              <a:rPr lang="en-GB" altLang="en-US" sz="2400" b="1" dirty="0">
                <a:solidFill>
                  <a:schemeClr val="tx1"/>
                </a:solidFill>
                <a:latin typeface="Twinkl" panose="020B0604020202020204" pitchFamily="2" charset="0"/>
              </a:rPr>
              <a:t>balanced diet</a:t>
            </a:r>
            <a:r>
              <a:rPr lang="en-GB" altLang="en-US" sz="2400" dirty="0">
                <a:solidFill>
                  <a:schemeClr val="tx1"/>
                </a:solidFill>
                <a:latin typeface="Twinkl" panose="020B0604020202020204" pitchFamily="2" charset="0"/>
              </a:rPr>
              <a:t>, your body obtains the fuel and </a:t>
            </a:r>
            <a:r>
              <a:rPr lang="en-GB" altLang="en-US" sz="2400" b="1" dirty="0">
                <a:solidFill>
                  <a:schemeClr val="tx1"/>
                </a:solidFill>
                <a:latin typeface="Twinkl" panose="020B0604020202020204" pitchFamily="2" charset="0"/>
              </a:rPr>
              <a:t>nutrients</a:t>
            </a:r>
            <a:r>
              <a:rPr lang="en-GB" altLang="en-US" sz="2400" dirty="0">
                <a:solidFill>
                  <a:schemeClr val="tx1"/>
                </a:solidFill>
                <a:latin typeface="Twinkl" panose="020B0604020202020204" pitchFamily="2" charset="0"/>
              </a:rPr>
              <a:t> it needs to function properly.</a:t>
            </a:r>
          </a:p>
        </p:txBody>
      </p:sp>
      <p:pic>
        <p:nvPicPr>
          <p:cNvPr id="7175" name="Picture 13">
            <a:extLst>
              <a:ext uri="{FF2B5EF4-FFF2-40B4-BE49-F238E27FC236}">
                <a16:creationId xmlns:a16="http://schemas.microsoft.com/office/drawing/2014/main" id="{E5A48ADB-DD1E-42B4-A1E3-D84F060DAC5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840736" y="1192298"/>
            <a:ext cx="2035175" cy="139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Rectangle 14">
            <a:extLst>
              <a:ext uri="{FF2B5EF4-FFF2-40B4-BE49-F238E27FC236}">
                <a16:creationId xmlns:a16="http://schemas.microsoft.com/office/drawing/2014/main" id="{395B40FC-8B59-4404-B9BA-C8F7D442E8A4}"/>
              </a:ext>
            </a:extLst>
          </p:cNvPr>
          <p:cNvSpPr/>
          <p:nvPr/>
        </p:nvSpPr>
        <p:spPr>
          <a:xfrm>
            <a:off x="1966566" y="4214888"/>
            <a:ext cx="9448800" cy="1938992"/>
          </a:xfrm>
          <a:prstGeom prst="rect">
            <a:avLst/>
          </a:prstGeom>
        </p:spPr>
        <p:txBody>
          <a:bodyPr wrap="square" anchor="ctr">
            <a:spAutoFit/>
          </a:bodyPr>
          <a:lstStyle/>
          <a:p>
            <a:pPr marL="285750" indent="-285750" eaLnBrk="1" fontAlgn="auto" hangingPunct="1">
              <a:spcAft>
                <a:spcPts val="0"/>
              </a:spcAft>
              <a:buFont typeface="Arial" panose="020B0604020202020204" pitchFamily="34" charset="0"/>
              <a:buChar char="•"/>
              <a:defRPr/>
            </a:pPr>
            <a:r>
              <a:rPr lang="en-GB" altLang="en-US" sz="2400" dirty="0">
                <a:latin typeface="Twinkl" pitchFamily="2" charset="0"/>
              </a:rPr>
              <a:t>Your body needs </a:t>
            </a:r>
            <a:r>
              <a:rPr lang="en-GB" altLang="en-US" sz="2400" b="1" dirty="0">
                <a:latin typeface="Twinkl" pitchFamily="2" charset="0"/>
              </a:rPr>
              <a:t>minerals</a:t>
            </a:r>
            <a:r>
              <a:rPr lang="en-GB" altLang="en-US" sz="2400" dirty="0">
                <a:latin typeface="Twinkl" pitchFamily="2" charset="0"/>
              </a:rPr>
              <a:t> to make </a:t>
            </a:r>
            <a:r>
              <a:rPr lang="en-GB" altLang="en-US" sz="2400" b="1" dirty="0">
                <a:latin typeface="Twinkl" pitchFamily="2" charset="0"/>
              </a:rPr>
              <a:t>hormones</a:t>
            </a:r>
            <a:r>
              <a:rPr lang="en-GB" altLang="en-US" sz="2400" dirty="0">
                <a:latin typeface="Twinkl" pitchFamily="2" charset="0"/>
              </a:rPr>
              <a:t>, build bones and regulate your </a:t>
            </a:r>
            <a:r>
              <a:rPr lang="en-GB" altLang="en-US" sz="2400" b="1" dirty="0">
                <a:latin typeface="Twinkl" pitchFamily="2" charset="0"/>
              </a:rPr>
              <a:t>heartbeat</a:t>
            </a:r>
            <a:r>
              <a:rPr lang="en-GB" altLang="en-US" sz="2400" dirty="0">
                <a:latin typeface="Twinkl" pitchFamily="2" charset="0"/>
              </a:rPr>
              <a:t>. </a:t>
            </a:r>
          </a:p>
          <a:p>
            <a:pPr marL="285750" indent="-285750" eaLnBrk="1" fontAlgn="auto" hangingPunct="1">
              <a:spcAft>
                <a:spcPts val="0"/>
              </a:spcAft>
              <a:buFont typeface="Arial" panose="020B0604020202020204" pitchFamily="34" charset="0"/>
              <a:buChar char="•"/>
              <a:defRPr/>
            </a:pPr>
            <a:endParaRPr lang="en-GB" altLang="en-US" sz="2400" dirty="0">
              <a:latin typeface="Twinkl" pitchFamily="2" charset="0"/>
            </a:endParaRPr>
          </a:p>
          <a:p>
            <a:pPr marL="285750" indent="-285750" eaLnBrk="1" fontAlgn="auto" hangingPunct="1">
              <a:spcAft>
                <a:spcPts val="0"/>
              </a:spcAft>
              <a:buFont typeface="Arial" panose="020B0604020202020204" pitchFamily="34" charset="0"/>
              <a:buChar char="•"/>
              <a:defRPr/>
            </a:pPr>
            <a:r>
              <a:rPr lang="en-GB" altLang="en-US" sz="2400" dirty="0">
                <a:latin typeface="Twinkl" pitchFamily="2" charset="0"/>
              </a:rPr>
              <a:t>Water is needed to flush out </a:t>
            </a:r>
            <a:r>
              <a:rPr lang="en-GB" altLang="en-US" sz="2400" b="1" dirty="0">
                <a:latin typeface="Twinkl" pitchFamily="2" charset="0"/>
              </a:rPr>
              <a:t>toxins</a:t>
            </a:r>
            <a:r>
              <a:rPr lang="en-GB" altLang="en-US" sz="2400" dirty="0">
                <a:latin typeface="Twinkl" pitchFamily="2" charset="0"/>
              </a:rPr>
              <a:t>, transport </a:t>
            </a:r>
            <a:r>
              <a:rPr lang="en-GB" altLang="en-US" sz="2400" b="1" dirty="0">
                <a:latin typeface="Twinkl" pitchFamily="2" charset="0"/>
              </a:rPr>
              <a:t>nutrients</a:t>
            </a:r>
            <a:r>
              <a:rPr lang="en-GB" altLang="en-US" sz="2400" dirty="0">
                <a:latin typeface="Twinkl" pitchFamily="2" charset="0"/>
              </a:rPr>
              <a:t> to cells and perform other vital </a:t>
            </a:r>
            <a:r>
              <a:rPr lang="en-GB" altLang="en-US" sz="2400" b="1" dirty="0">
                <a:latin typeface="Twinkl" pitchFamily="2" charset="0"/>
              </a:rPr>
              <a:t>bodily processes</a:t>
            </a:r>
            <a:r>
              <a:rPr lang="en-GB" altLang="en-US" sz="2400" dirty="0">
                <a:latin typeface="Twinkl" pitchFamily="2" charset="0"/>
              </a:rPr>
              <a:t>.</a:t>
            </a:r>
            <a:endParaRPr lang="en-GB" sz="2400" dirty="0">
              <a:latin typeface="Twinkl" pitchFamily="2" charset="0"/>
            </a:endParaRPr>
          </a:p>
        </p:txBody>
      </p:sp>
      <p:pic>
        <p:nvPicPr>
          <p:cNvPr id="7177" name="Picture 2">
            <a:extLst>
              <a:ext uri="{FF2B5EF4-FFF2-40B4-BE49-F238E27FC236}">
                <a16:creationId xmlns:a16="http://schemas.microsoft.com/office/drawing/2014/main" id="{BE45D767-A948-4A77-A9EE-7103DF387AE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6089" y="2797111"/>
            <a:ext cx="1477962" cy="259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 name="Group 1">
            <a:extLst>
              <a:ext uri="{FF2B5EF4-FFF2-40B4-BE49-F238E27FC236}">
                <a16:creationId xmlns:a16="http://schemas.microsoft.com/office/drawing/2014/main" id="{B6DE716D-D1D4-4E04-840E-AE23FCF5F2D1}"/>
              </a:ext>
            </a:extLst>
          </p:cNvPr>
          <p:cNvGrpSpPr>
            <a:grpSpLocks/>
          </p:cNvGrpSpPr>
          <p:nvPr/>
        </p:nvGrpSpPr>
        <p:grpSpPr bwMode="auto">
          <a:xfrm>
            <a:off x="68836" y="137605"/>
            <a:ext cx="1620837" cy="1211262"/>
            <a:chOff x="92896" y="5150345"/>
            <a:chExt cx="2282955" cy="1601997"/>
          </a:xfrm>
        </p:grpSpPr>
        <p:pic>
          <p:nvPicPr>
            <p:cNvPr id="11" name="Picture 4">
              <a:extLst>
                <a:ext uri="{FF2B5EF4-FFF2-40B4-BE49-F238E27FC236}">
                  <a16:creationId xmlns:a16="http://schemas.microsoft.com/office/drawing/2014/main" id="{16B314F6-C0E3-4CE0-90EC-4F745138E8A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896" y="5150345"/>
              <a:ext cx="2282955" cy="1601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5">
              <a:extLst>
                <a:ext uri="{FF2B5EF4-FFF2-40B4-BE49-F238E27FC236}">
                  <a16:creationId xmlns:a16="http://schemas.microsoft.com/office/drawing/2014/main" id="{D5DEA9DE-7B5A-4D91-A862-F264F453D14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2755" y="5591689"/>
              <a:ext cx="1085813" cy="696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3" name="Picture 4" descr="VALUES colorful vector typography banner">
            <a:extLst>
              <a:ext uri="{FF2B5EF4-FFF2-40B4-BE49-F238E27FC236}">
                <a16:creationId xmlns:a16="http://schemas.microsoft.com/office/drawing/2014/main" id="{2DCD0FEF-75F2-4C2A-91C7-DEC76537B488}"/>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t="14916" b="20124"/>
          <a:stretch/>
        </p:blipFill>
        <p:spPr bwMode="auto">
          <a:xfrm rot="698810">
            <a:off x="9970028" y="5847110"/>
            <a:ext cx="1985569" cy="758729"/>
          </a:xfrm>
          <a:prstGeom prst="rect">
            <a:avLst/>
          </a:prstGeom>
          <a:solidFill>
            <a:srgbClr val="FFFFFF">
              <a:shade val="85000"/>
            </a:srgbClr>
          </a:solidFill>
          <a:ln w="381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14" name="Picture 8">
            <a:extLst>
              <a:ext uri="{FF2B5EF4-FFF2-40B4-BE49-F238E27FC236}">
                <a16:creationId xmlns:a16="http://schemas.microsoft.com/office/drawing/2014/main" id="{41C62504-C3CD-4AD9-89A2-83B4F1E30F4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95" y="5395849"/>
            <a:ext cx="1516063" cy="151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2000" fill="hold"/>
                                        <p:tgtEl>
                                          <p:spTgt spid="10"/>
                                        </p:tgtEl>
                                        <p:attrNameLst>
                                          <p:attrName>ppt_w</p:attrName>
                                        </p:attrNameLst>
                                      </p:cBhvr>
                                      <p:tavLst>
                                        <p:tav tm="0">
                                          <p:val>
                                            <p:fltVal val="0"/>
                                          </p:val>
                                        </p:tav>
                                        <p:tav tm="100000">
                                          <p:val>
                                            <p:strVal val="#ppt_w"/>
                                          </p:val>
                                        </p:tav>
                                      </p:tavLst>
                                    </p:anim>
                                    <p:anim calcmode="lin" valueType="num">
                                      <p:cBhvr>
                                        <p:cTn id="8" dur="2000" fill="hold"/>
                                        <p:tgtEl>
                                          <p:spTgt spid="10"/>
                                        </p:tgtEl>
                                        <p:attrNameLst>
                                          <p:attrName>ppt_h</p:attrName>
                                        </p:attrNameLst>
                                      </p:cBhvr>
                                      <p:tavLst>
                                        <p:tav tm="0">
                                          <p:val>
                                            <p:fltVal val="0"/>
                                          </p:val>
                                        </p:tav>
                                        <p:tav tm="100000">
                                          <p:val>
                                            <p:strVal val="#ppt_h"/>
                                          </p:val>
                                        </p:tav>
                                      </p:tavLst>
                                    </p:anim>
                                    <p:anim calcmode="lin" valueType="num">
                                      <p:cBhvr>
                                        <p:cTn id="9" dur="2000" fill="hold"/>
                                        <p:tgtEl>
                                          <p:spTgt spid="10"/>
                                        </p:tgtEl>
                                        <p:attrNameLst>
                                          <p:attrName>style.rotation</p:attrName>
                                        </p:attrNameLst>
                                      </p:cBhvr>
                                      <p:tavLst>
                                        <p:tav tm="0">
                                          <p:val>
                                            <p:fltVal val="90"/>
                                          </p:val>
                                        </p:tav>
                                        <p:tav tm="100000">
                                          <p:val>
                                            <p:fltVal val="0"/>
                                          </p:val>
                                        </p:tav>
                                      </p:tavLst>
                                    </p:anim>
                                    <p:animEffect transition="in" filter="fade">
                                      <p:cBhvr>
                                        <p:cTn id="10" dur="2000"/>
                                        <p:tgtEl>
                                          <p:spTgt spid="10"/>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left)">
                                      <p:cBhvr>
                                        <p:cTn id="13" dur="2000"/>
                                        <p:tgtEl>
                                          <p:spTgt spid="8"/>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ipe(left)">
                                      <p:cBhvr>
                                        <p:cTn id="16" dur="20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7173">
                                            <p:txEl>
                                              <p:pRg st="0" end="0"/>
                                            </p:txEl>
                                          </p:spTgt>
                                        </p:tgtEl>
                                        <p:attrNameLst>
                                          <p:attrName>style.visibility</p:attrName>
                                        </p:attrNameLst>
                                      </p:cBhvr>
                                      <p:to>
                                        <p:strVal val="visible"/>
                                      </p:to>
                                    </p:set>
                                    <p:anim calcmode="lin" valueType="num">
                                      <p:cBhvr additive="base">
                                        <p:cTn id="21" dur="500" fill="hold"/>
                                        <p:tgtEl>
                                          <p:spTgt spid="7173">
                                            <p:txEl>
                                              <p:pRg st="0" end="0"/>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717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7173">
                                            <p:txEl>
                                              <p:pRg st="1" end="1"/>
                                            </p:txEl>
                                          </p:spTgt>
                                        </p:tgtEl>
                                        <p:attrNameLst>
                                          <p:attrName>style.visibility</p:attrName>
                                        </p:attrNameLst>
                                      </p:cBhvr>
                                      <p:to>
                                        <p:strVal val="visible"/>
                                      </p:to>
                                    </p:set>
                                    <p:anim calcmode="lin" valueType="num">
                                      <p:cBhvr additive="base">
                                        <p:cTn id="27" dur="500" fill="hold"/>
                                        <p:tgtEl>
                                          <p:spTgt spid="7173">
                                            <p:txEl>
                                              <p:pRg st="1" end="1"/>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717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7173">
                                            <p:txEl>
                                              <p:pRg st="2" end="2"/>
                                            </p:txEl>
                                          </p:spTgt>
                                        </p:tgtEl>
                                        <p:attrNameLst>
                                          <p:attrName>style.visibility</p:attrName>
                                        </p:attrNameLst>
                                      </p:cBhvr>
                                      <p:to>
                                        <p:strVal val="visible"/>
                                      </p:to>
                                    </p:set>
                                    <p:anim calcmode="lin" valueType="num">
                                      <p:cBhvr additive="base">
                                        <p:cTn id="33" dur="500" fill="hold"/>
                                        <p:tgtEl>
                                          <p:spTgt spid="7173">
                                            <p:txEl>
                                              <p:pRg st="2" end="2"/>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717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nodeType="clickEffect">
                                  <p:stCondLst>
                                    <p:cond delay="0"/>
                                  </p:stCondLst>
                                  <p:childTnLst>
                                    <p:set>
                                      <p:cBhvr>
                                        <p:cTn id="38" dur="1" fill="hold">
                                          <p:stCondLst>
                                            <p:cond delay="0"/>
                                          </p:stCondLst>
                                        </p:cTn>
                                        <p:tgtEl>
                                          <p:spTgt spid="7175"/>
                                        </p:tgtEl>
                                        <p:attrNameLst>
                                          <p:attrName>style.visibility</p:attrName>
                                        </p:attrNameLst>
                                      </p:cBhvr>
                                      <p:to>
                                        <p:strVal val="visible"/>
                                      </p:to>
                                    </p:set>
                                    <p:animEffect transition="in" filter="fade">
                                      <p:cBhvr>
                                        <p:cTn id="39" dur="1000"/>
                                        <p:tgtEl>
                                          <p:spTgt spid="7175"/>
                                        </p:tgtEl>
                                      </p:cBhvr>
                                    </p:animEffect>
                                    <p:anim calcmode="lin" valueType="num">
                                      <p:cBhvr>
                                        <p:cTn id="40" dur="1000" fill="hold"/>
                                        <p:tgtEl>
                                          <p:spTgt spid="7175"/>
                                        </p:tgtEl>
                                        <p:attrNameLst>
                                          <p:attrName>ppt_x</p:attrName>
                                        </p:attrNameLst>
                                      </p:cBhvr>
                                      <p:tavLst>
                                        <p:tav tm="0">
                                          <p:val>
                                            <p:strVal val="#ppt_x"/>
                                          </p:val>
                                        </p:tav>
                                        <p:tav tm="100000">
                                          <p:val>
                                            <p:strVal val="#ppt_x"/>
                                          </p:val>
                                        </p:tav>
                                      </p:tavLst>
                                    </p:anim>
                                    <p:anim calcmode="lin" valueType="num">
                                      <p:cBhvr>
                                        <p:cTn id="41" dur="1000" fill="hold"/>
                                        <p:tgtEl>
                                          <p:spTgt spid="7175"/>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1" presetClass="entr" presetSubtype="0" fill="hold" grpId="0" nodeType="clickEffect">
                                  <p:stCondLst>
                                    <p:cond delay="0"/>
                                  </p:stCondLst>
                                  <p:iterate type="lt">
                                    <p:tmPct val="10000"/>
                                  </p:iterate>
                                  <p:childTnLst>
                                    <p:set>
                                      <p:cBhvr>
                                        <p:cTn id="45" dur="1" fill="hold">
                                          <p:stCondLst>
                                            <p:cond delay="0"/>
                                          </p:stCondLst>
                                        </p:cTn>
                                        <p:tgtEl>
                                          <p:spTgt spid="7174"/>
                                        </p:tgtEl>
                                        <p:attrNameLst>
                                          <p:attrName>style.visibility</p:attrName>
                                        </p:attrNameLst>
                                      </p:cBhvr>
                                      <p:to>
                                        <p:strVal val="visible"/>
                                      </p:to>
                                    </p:set>
                                    <p:anim calcmode="lin" valueType="num">
                                      <p:cBhvr>
                                        <p:cTn id="46" dur="500" fill="hold"/>
                                        <p:tgtEl>
                                          <p:spTgt spid="7174"/>
                                        </p:tgtEl>
                                        <p:attrNameLst>
                                          <p:attrName>ppt_x</p:attrName>
                                        </p:attrNameLst>
                                      </p:cBhvr>
                                      <p:tavLst>
                                        <p:tav tm="0">
                                          <p:val>
                                            <p:strVal val="#ppt_x"/>
                                          </p:val>
                                        </p:tav>
                                        <p:tav tm="50000">
                                          <p:val>
                                            <p:strVal val="#ppt_x+.1"/>
                                          </p:val>
                                        </p:tav>
                                        <p:tav tm="100000">
                                          <p:val>
                                            <p:strVal val="#ppt_x"/>
                                          </p:val>
                                        </p:tav>
                                      </p:tavLst>
                                    </p:anim>
                                    <p:anim calcmode="lin" valueType="num">
                                      <p:cBhvr>
                                        <p:cTn id="47" dur="500" fill="hold"/>
                                        <p:tgtEl>
                                          <p:spTgt spid="7174"/>
                                        </p:tgtEl>
                                        <p:attrNameLst>
                                          <p:attrName>ppt_y</p:attrName>
                                        </p:attrNameLst>
                                      </p:cBhvr>
                                      <p:tavLst>
                                        <p:tav tm="0">
                                          <p:val>
                                            <p:strVal val="#ppt_y"/>
                                          </p:val>
                                        </p:tav>
                                        <p:tav tm="100000">
                                          <p:val>
                                            <p:strVal val="#ppt_y"/>
                                          </p:val>
                                        </p:tav>
                                      </p:tavLst>
                                    </p:anim>
                                    <p:anim calcmode="lin" valueType="num">
                                      <p:cBhvr>
                                        <p:cTn id="48" dur="500" fill="hold"/>
                                        <p:tgtEl>
                                          <p:spTgt spid="7174"/>
                                        </p:tgtEl>
                                        <p:attrNameLst>
                                          <p:attrName>ppt_h</p:attrName>
                                        </p:attrNameLst>
                                      </p:cBhvr>
                                      <p:tavLst>
                                        <p:tav tm="0">
                                          <p:val>
                                            <p:strVal val="#ppt_h/10"/>
                                          </p:val>
                                        </p:tav>
                                        <p:tav tm="50000">
                                          <p:val>
                                            <p:strVal val="#ppt_h+.01"/>
                                          </p:val>
                                        </p:tav>
                                        <p:tav tm="100000">
                                          <p:val>
                                            <p:strVal val="#ppt_h"/>
                                          </p:val>
                                        </p:tav>
                                      </p:tavLst>
                                    </p:anim>
                                    <p:anim calcmode="lin" valueType="num">
                                      <p:cBhvr>
                                        <p:cTn id="49" dur="500" fill="hold"/>
                                        <p:tgtEl>
                                          <p:spTgt spid="7174"/>
                                        </p:tgtEl>
                                        <p:attrNameLst>
                                          <p:attrName>ppt_w</p:attrName>
                                        </p:attrNameLst>
                                      </p:cBhvr>
                                      <p:tavLst>
                                        <p:tav tm="0">
                                          <p:val>
                                            <p:strVal val="#ppt_w/10"/>
                                          </p:val>
                                        </p:tav>
                                        <p:tav tm="50000">
                                          <p:val>
                                            <p:strVal val="#ppt_w+.01"/>
                                          </p:val>
                                        </p:tav>
                                        <p:tav tm="100000">
                                          <p:val>
                                            <p:strVal val="#ppt_w"/>
                                          </p:val>
                                        </p:tav>
                                      </p:tavLst>
                                    </p:anim>
                                    <p:animEffect transition="in" filter="fade">
                                      <p:cBhvr>
                                        <p:cTn id="50" dur="500" tmFilter="0,0; .5, 1; 1, 1"/>
                                        <p:tgtEl>
                                          <p:spTgt spid="7174"/>
                                        </p:tgtEl>
                                      </p:cBhvr>
                                    </p:animEffect>
                                  </p:childTnLst>
                                </p:cTn>
                              </p:par>
                              <p:par>
                                <p:cTn id="51" presetID="2" presetClass="entr" presetSubtype="4" fill="hold" nodeType="withEffect">
                                  <p:stCondLst>
                                    <p:cond delay="0"/>
                                  </p:stCondLst>
                                  <p:childTnLst>
                                    <p:set>
                                      <p:cBhvr>
                                        <p:cTn id="52" dur="1" fill="hold">
                                          <p:stCondLst>
                                            <p:cond delay="0"/>
                                          </p:stCondLst>
                                        </p:cTn>
                                        <p:tgtEl>
                                          <p:spTgt spid="7177"/>
                                        </p:tgtEl>
                                        <p:attrNameLst>
                                          <p:attrName>style.visibility</p:attrName>
                                        </p:attrNameLst>
                                      </p:cBhvr>
                                      <p:to>
                                        <p:strVal val="visible"/>
                                      </p:to>
                                    </p:set>
                                    <p:anim calcmode="lin" valueType="num">
                                      <p:cBhvr additive="base">
                                        <p:cTn id="53" dur="500" fill="hold"/>
                                        <p:tgtEl>
                                          <p:spTgt spid="7177"/>
                                        </p:tgtEl>
                                        <p:attrNameLst>
                                          <p:attrName>ppt_x</p:attrName>
                                        </p:attrNameLst>
                                      </p:cBhvr>
                                      <p:tavLst>
                                        <p:tav tm="0">
                                          <p:val>
                                            <p:strVal val="#ppt_x"/>
                                          </p:val>
                                        </p:tav>
                                        <p:tav tm="100000">
                                          <p:val>
                                            <p:strVal val="#ppt_x"/>
                                          </p:val>
                                        </p:tav>
                                      </p:tavLst>
                                    </p:anim>
                                    <p:anim calcmode="lin" valueType="num">
                                      <p:cBhvr additive="base">
                                        <p:cTn id="54" dur="500" fill="hold"/>
                                        <p:tgtEl>
                                          <p:spTgt spid="7177"/>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2" presetClass="entr" presetSubtype="2" fill="hold" grpId="0" nodeType="clickEffect">
                                  <p:stCondLst>
                                    <p:cond delay="0"/>
                                  </p:stCondLst>
                                  <p:childTnLst>
                                    <p:set>
                                      <p:cBhvr>
                                        <p:cTn id="58" dur="1" fill="hold">
                                          <p:stCondLst>
                                            <p:cond delay="0"/>
                                          </p:stCondLst>
                                        </p:cTn>
                                        <p:tgtEl>
                                          <p:spTgt spid="16"/>
                                        </p:tgtEl>
                                        <p:attrNameLst>
                                          <p:attrName>style.visibility</p:attrName>
                                        </p:attrNameLst>
                                      </p:cBhvr>
                                      <p:to>
                                        <p:strVal val="visible"/>
                                      </p:to>
                                    </p:set>
                                    <p:animEffect transition="in" filter="wipe(right)">
                                      <p:cBhvr>
                                        <p:cTn id="59" dur="2250"/>
                                        <p:tgtEl>
                                          <p:spTgt spid="16"/>
                                        </p:tgtEl>
                                      </p:cBhvr>
                                    </p:animEffect>
                                  </p:childTnLst>
                                </p:cTn>
                              </p:par>
                              <p:par>
                                <p:cTn id="60" presetID="42" presetClass="entr" presetSubtype="0" fill="hold" grpId="0" nodeType="withEffect">
                                  <p:stCondLst>
                                    <p:cond delay="0"/>
                                  </p:stCondLst>
                                  <p:childTnLst>
                                    <p:set>
                                      <p:cBhvr>
                                        <p:cTn id="61" dur="1" fill="hold">
                                          <p:stCondLst>
                                            <p:cond delay="0"/>
                                          </p:stCondLst>
                                        </p:cTn>
                                        <p:tgtEl>
                                          <p:spTgt spid="15">
                                            <p:txEl>
                                              <p:pRg st="0" end="0"/>
                                            </p:txEl>
                                          </p:spTgt>
                                        </p:tgtEl>
                                        <p:attrNameLst>
                                          <p:attrName>style.visibility</p:attrName>
                                        </p:attrNameLst>
                                      </p:cBhvr>
                                      <p:to>
                                        <p:strVal val="visible"/>
                                      </p:to>
                                    </p:set>
                                    <p:animEffect transition="in" filter="fade">
                                      <p:cBhvr>
                                        <p:cTn id="62" dur="1000"/>
                                        <p:tgtEl>
                                          <p:spTgt spid="15">
                                            <p:txEl>
                                              <p:pRg st="0" end="0"/>
                                            </p:txEl>
                                          </p:spTgt>
                                        </p:tgtEl>
                                      </p:cBhvr>
                                    </p:animEffect>
                                    <p:anim calcmode="lin" valueType="num">
                                      <p:cBhvr>
                                        <p:cTn id="63" dur="1000" fill="hold"/>
                                        <p:tgtEl>
                                          <p:spTgt spid="15">
                                            <p:txEl>
                                              <p:pRg st="0" end="0"/>
                                            </p:txEl>
                                          </p:spTgt>
                                        </p:tgtEl>
                                        <p:attrNameLst>
                                          <p:attrName>ppt_x</p:attrName>
                                        </p:attrNameLst>
                                      </p:cBhvr>
                                      <p:tavLst>
                                        <p:tav tm="0">
                                          <p:val>
                                            <p:strVal val="#ppt_x"/>
                                          </p:val>
                                        </p:tav>
                                        <p:tav tm="100000">
                                          <p:val>
                                            <p:strVal val="#ppt_x"/>
                                          </p:val>
                                        </p:tav>
                                      </p:tavLst>
                                    </p:anim>
                                    <p:anim calcmode="lin" valueType="num">
                                      <p:cBhvr>
                                        <p:cTn id="64" dur="1000" fill="hold"/>
                                        <p:tgtEl>
                                          <p:spTgt spid="15">
                                            <p:txEl>
                                              <p:pRg st="0" end="0"/>
                                            </p:txEl>
                                          </p:spTgt>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15">
                                            <p:txEl>
                                              <p:pRg st="2" end="2"/>
                                            </p:txEl>
                                          </p:spTgt>
                                        </p:tgtEl>
                                        <p:attrNameLst>
                                          <p:attrName>style.visibility</p:attrName>
                                        </p:attrNameLst>
                                      </p:cBhvr>
                                      <p:to>
                                        <p:strVal val="visible"/>
                                      </p:to>
                                    </p:set>
                                    <p:animEffect transition="in" filter="fade">
                                      <p:cBhvr>
                                        <p:cTn id="67" dur="1000"/>
                                        <p:tgtEl>
                                          <p:spTgt spid="15">
                                            <p:txEl>
                                              <p:pRg st="2" end="2"/>
                                            </p:txEl>
                                          </p:spTgt>
                                        </p:tgtEl>
                                      </p:cBhvr>
                                    </p:animEffect>
                                    <p:anim calcmode="lin" valueType="num">
                                      <p:cBhvr>
                                        <p:cTn id="68" dur="1000" fill="hold"/>
                                        <p:tgtEl>
                                          <p:spTgt spid="15">
                                            <p:txEl>
                                              <p:pRg st="2" end="2"/>
                                            </p:txEl>
                                          </p:spTgt>
                                        </p:tgtEl>
                                        <p:attrNameLst>
                                          <p:attrName>ppt_x</p:attrName>
                                        </p:attrNameLst>
                                      </p:cBhvr>
                                      <p:tavLst>
                                        <p:tav tm="0">
                                          <p:val>
                                            <p:strVal val="#ppt_x"/>
                                          </p:val>
                                        </p:tav>
                                        <p:tav tm="100000">
                                          <p:val>
                                            <p:strVal val="#ppt_x"/>
                                          </p:val>
                                        </p:tav>
                                      </p:tavLst>
                                    </p:anim>
                                    <p:anim calcmode="lin" valueType="num">
                                      <p:cBhvr>
                                        <p:cTn id="69" dur="1000" fill="hold"/>
                                        <p:tgtEl>
                                          <p:spTgt spid="15">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6" grpId="0" animBg="1"/>
      <p:bldP spid="6" grpId="0"/>
      <p:bldP spid="7173" grpId="0" build="p"/>
      <p:bldP spid="7174" grpId="0"/>
      <p:bldP spid="15"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1" name="Picture 2">
            <a:extLst>
              <a:ext uri="{FF2B5EF4-FFF2-40B4-BE49-F238E27FC236}">
                <a16:creationId xmlns:a16="http://schemas.microsoft.com/office/drawing/2014/main" id="{1E1AA511-7CF2-4F76-BC99-032BAAC0CB3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47851" y="101090"/>
            <a:ext cx="8461822" cy="6756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a:extLst>
              <a:ext uri="{FF2B5EF4-FFF2-40B4-BE49-F238E27FC236}">
                <a16:creationId xmlns:a16="http://schemas.microsoft.com/office/drawing/2014/main" id="{6C002044-4D4F-4C24-A309-B3D25391A6FC}"/>
              </a:ext>
            </a:extLst>
          </p:cNvPr>
          <p:cNvSpPr/>
          <p:nvPr/>
        </p:nvSpPr>
        <p:spPr>
          <a:xfrm>
            <a:off x="8200499" y="8580"/>
            <a:ext cx="2062617" cy="1124184"/>
          </a:xfrm>
          <a:prstGeom prst="roundRect">
            <a:avLst/>
          </a:prstGeom>
          <a:solidFill>
            <a:schemeClr val="accent1">
              <a:lumMod val="60000"/>
              <a:lumOff val="40000"/>
              <a:alpha val="1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nvGrpSpPr>
          <p:cNvPr id="7" name="Group 1">
            <a:extLst>
              <a:ext uri="{FF2B5EF4-FFF2-40B4-BE49-F238E27FC236}">
                <a16:creationId xmlns:a16="http://schemas.microsoft.com/office/drawing/2014/main" id="{435C0E14-BD25-4B74-97E8-B449A062F00D}"/>
              </a:ext>
            </a:extLst>
          </p:cNvPr>
          <p:cNvGrpSpPr>
            <a:grpSpLocks/>
          </p:cNvGrpSpPr>
          <p:nvPr/>
        </p:nvGrpSpPr>
        <p:grpSpPr bwMode="auto">
          <a:xfrm>
            <a:off x="10419664" y="5596193"/>
            <a:ext cx="1620837" cy="1211262"/>
            <a:chOff x="92896" y="5150345"/>
            <a:chExt cx="2282955" cy="1601997"/>
          </a:xfrm>
        </p:grpSpPr>
        <p:pic>
          <p:nvPicPr>
            <p:cNvPr id="8" name="Picture 4">
              <a:extLst>
                <a:ext uri="{FF2B5EF4-FFF2-40B4-BE49-F238E27FC236}">
                  <a16:creationId xmlns:a16="http://schemas.microsoft.com/office/drawing/2014/main" id="{F0C74720-CE16-45D2-B2EA-9A3C2165A6E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896" y="5150345"/>
              <a:ext cx="2282955" cy="1601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5">
              <a:extLst>
                <a:ext uri="{FF2B5EF4-FFF2-40B4-BE49-F238E27FC236}">
                  <a16:creationId xmlns:a16="http://schemas.microsoft.com/office/drawing/2014/main" id="{5DEC7030-FF89-4305-ABD4-65E4ACEC9B1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2755" y="5591689"/>
              <a:ext cx="1085813" cy="696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0" name="Picture 8">
            <a:extLst>
              <a:ext uri="{FF2B5EF4-FFF2-40B4-BE49-F238E27FC236}">
                <a16:creationId xmlns:a16="http://schemas.microsoft.com/office/drawing/2014/main" id="{1421594C-05BD-4F49-8645-87ABAB3407B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95" y="5430574"/>
            <a:ext cx="1516063" cy="151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ounded Rectangle 3">
            <a:extLst>
              <a:ext uri="{FF2B5EF4-FFF2-40B4-BE49-F238E27FC236}">
                <a16:creationId xmlns:a16="http://schemas.microsoft.com/office/drawing/2014/main" id="{FD727947-A50D-4945-9472-F62BB5CC3FF5}"/>
              </a:ext>
            </a:extLst>
          </p:cNvPr>
          <p:cNvSpPr/>
          <p:nvPr/>
        </p:nvSpPr>
        <p:spPr>
          <a:xfrm>
            <a:off x="1948888" y="136965"/>
            <a:ext cx="2172736" cy="1823244"/>
          </a:xfrm>
          <a:prstGeom prst="roundRect">
            <a:avLst/>
          </a:prstGeom>
          <a:solidFill>
            <a:schemeClr val="accent1">
              <a:lumMod val="60000"/>
              <a:lumOff val="40000"/>
              <a:alpha val="1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 name="Rounded Rectangle 3">
            <a:extLst>
              <a:ext uri="{FF2B5EF4-FFF2-40B4-BE49-F238E27FC236}">
                <a16:creationId xmlns:a16="http://schemas.microsoft.com/office/drawing/2014/main" id="{8BD3939E-6C14-4C15-99C8-B6CD641FF86A}"/>
              </a:ext>
            </a:extLst>
          </p:cNvPr>
          <p:cNvSpPr/>
          <p:nvPr/>
        </p:nvSpPr>
        <p:spPr>
          <a:xfrm>
            <a:off x="2358321" y="4633441"/>
            <a:ext cx="2172736" cy="1823244"/>
          </a:xfrm>
          <a:prstGeom prst="roundRect">
            <a:avLst/>
          </a:prstGeom>
          <a:solidFill>
            <a:schemeClr val="accent1">
              <a:lumMod val="60000"/>
              <a:lumOff val="40000"/>
              <a:alpha val="1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4" name="Rounded Rectangle 3">
            <a:extLst>
              <a:ext uri="{FF2B5EF4-FFF2-40B4-BE49-F238E27FC236}">
                <a16:creationId xmlns:a16="http://schemas.microsoft.com/office/drawing/2014/main" id="{F6B5EC33-B033-4E34-8442-6F13B7511D57}"/>
              </a:ext>
            </a:extLst>
          </p:cNvPr>
          <p:cNvSpPr/>
          <p:nvPr/>
        </p:nvSpPr>
        <p:spPr>
          <a:xfrm>
            <a:off x="4843627" y="5929891"/>
            <a:ext cx="2631733" cy="982020"/>
          </a:xfrm>
          <a:prstGeom prst="roundRect">
            <a:avLst/>
          </a:prstGeom>
          <a:solidFill>
            <a:schemeClr val="accent1">
              <a:lumMod val="60000"/>
              <a:lumOff val="40000"/>
              <a:alpha val="1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5" name="Rounded Rectangle 3">
            <a:extLst>
              <a:ext uri="{FF2B5EF4-FFF2-40B4-BE49-F238E27FC236}">
                <a16:creationId xmlns:a16="http://schemas.microsoft.com/office/drawing/2014/main" id="{34BF77E6-A062-4104-84A6-4DF5304F2834}"/>
              </a:ext>
            </a:extLst>
          </p:cNvPr>
          <p:cNvSpPr/>
          <p:nvPr/>
        </p:nvSpPr>
        <p:spPr>
          <a:xfrm>
            <a:off x="8229601" y="4447324"/>
            <a:ext cx="2684128" cy="982020"/>
          </a:xfrm>
          <a:prstGeom prst="roundRect">
            <a:avLst/>
          </a:prstGeom>
          <a:solidFill>
            <a:schemeClr val="accent1">
              <a:lumMod val="60000"/>
              <a:lumOff val="40000"/>
              <a:alpha val="1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500"/>
                                        <p:tgtEl>
                                          <p:spTgt spid="4"/>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left)">
                                      <p:cBhvr>
                                        <p:cTn id="10" dur="1500"/>
                                        <p:tgtEl>
                                          <p:spTgt spid="12"/>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left)">
                                      <p:cBhvr>
                                        <p:cTn id="13" dur="1500"/>
                                        <p:tgtEl>
                                          <p:spTgt spid="13"/>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wipe(left)">
                                      <p:cBhvr>
                                        <p:cTn id="16" dur="1500"/>
                                        <p:tgtEl>
                                          <p:spTgt spid="14"/>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wipe(left)">
                                      <p:cBhvr>
                                        <p:cTn id="19" dur="1500"/>
                                        <p:tgtEl>
                                          <p:spTgt spid="15"/>
                                        </p:tgtEl>
                                      </p:cBhvr>
                                    </p:animEffect>
                                  </p:childTnLst>
                                </p:cTn>
                              </p:par>
                              <p:par>
                                <p:cTn id="20" presetID="35" presetClass="entr" presetSubtype="0" fill="hold" nodeType="withEffect">
                                  <p:stCondLst>
                                    <p:cond delay="0"/>
                                  </p:stCondLst>
                                  <p:childTnLst>
                                    <p:set>
                                      <p:cBhvr>
                                        <p:cTn id="21" dur="1" fill="hold">
                                          <p:stCondLst>
                                            <p:cond delay="0"/>
                                          </p:stCondLst>
                                        </p:cTn>
                                        <p:tgtEl>
                                          <p:spTgt spid="9221"/>
                                        </p:tgtEl>
                                        <p:attrNameLst>
                                          <p:attrName>style.visibility</p:attrName>
                                        </p:attrNameLst>
                                      </p:cBhvr>
                                      <p:to>
                                        <p:strVal val="visible"/>
                                      </p:to>
                                    </p:set>
                                    <p:animEffect transition="in" filter="fade">
                                      <p:cBhvr>
                                        <p:cTn id="22" dur="2500"/>
                                        <p:tgtEl>
                                          <p:spTgt spid="9221"/>
                                        </p:tgtEl>
                                      </p:cBhvr>
                                    </p:animEffect>
                                    <p:anim calcmode="lin" valueType="num">
                                      <p:cBhvr>
                                        <p:cTn id="23" dur="2500" fill="hold"/>
                                        <p:tgtEl>
                                          <p:spTgt spid="9221"/>
                                        </p:tgtEl>
                                        <p:attrNameLst>
                                          <p:attrName>style.rotation</p:attrName>
                                        </p:attrNameLst>
                                      </p:cBhvr>
                                      <p:tavLst>
                                        <p:tav tm="0">
                                          <p:val>
                                            <p:fltVal val="720"/>
                                          </p:val>
                                        </p:tav>
                                        <p:tav tm="100000">
                                          <p:val>
                                            <p:fltVal val="0"/>
                                          </p:val>
                                        </p:tav>
                                      </p:tavLst>
                                    </p:anim>
                                    <p:anim calcmode="lin" valueType="num">
                                      <p:cBhvr>
                                        <p:cTn id="24" dur="2500" fill="hold"/>
                                        <p:tgtEl>
                                          <p:spTgt spid="9221"/>
                                        </p:tgtEl>
                                        <p:attrNameLst>
                                          <p:attrName>ppt_h</p:attrName>
                                        </p:attrNameLst>
                                      </p:cBhvr>
                                      <p:tavLst>
                                        <p:tav tm="0">
                                          <p:val>
                                            <p:fltVal val="0"/>
                                          </p:val>
                                        </p:tav>
                                        <p:tav tm="100000">
                                          <p:val>
                                            <p:strVal val="#ppt_h"/>
                                          </p:val>
                                        </p:tav>
                                      </p:tavLst>
                                    </p:anim>
                                    <p:anim calcmode="lin" valueType="num">
                                      <p:cBhvr>
                                        <p:cTn id="25" dur="2500" fill="hold"/>
                                        <p:tgtEl>
                                          <p:spTgt spid="9221"/>
                                        </p:tgtEl>
                                        <p:attrNameLst>
                                          <p:attrName>ppt_w</p:attrName>
                                        </p:attrNameLst>
                                      </p:cBhvr>
                                      <p:tavLst>
                                        <p:tav tm="0">
                                          <p:val>
                                            <p:fltVal val="0"/>
                                          </p:val>
                                        </p:tav>
                                        <p:tav tm="100000">
                                          <p:val>
                                            <p:strVal val="#ppt_w"/>
                                          </p:val>
                                        </p:tav>
                                      </p:tavLst>
                                    </p:anim>
                                  </p:childTnLst>
                                </p:cTn>
                              </p:par>
                            </p:childTnLst>
                          </p:cTn>
                        </p:par>
                        <p:par>
                          <p:cTn id="26" fill="hold">
                            <p:stCondLst>
                              <p:cond delay="2500"/>
                            </p:stCondLst>
                            <p:childTnLst>
                              <p:par>
                                <p:cTn id="27" presetID="42" presetClass="entr" presetSubtype="0" fill="hold"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1000"/>
                                        <p:tgtEl>
                                          <p:spTgt spid="10"/>
                                        </p:tgtEl>
                                      </p:cBhvr>
                                    </p:animEffect>
                                    <p:anim calcmode="lin" valueType="num">
                                      <p:cBhvr>
                                        <p:cTn id="30" dur="1000" fill="hold"/>
                                        <p:tgtEl>
                                          <p:spTgt spid="10"/>
                                        </p:tgtEl>
                                        <p:attrNameLst>
                                          <p:attrName>ppt_x</p:attrName>
                                        </p:attrNameLst>
                                      </p:cBhvr>
                                      <p:tavLst>
                                        <p:tav tm="0">
                                          <p:val>
                                            <p:strVal val="#ppt_x"/>
                                          </p:val>
                                        </p:tav>
                                        <p:tav tm="100000">
                                          <p:val>
                                            <p:strVal val="#ppt_x"/>
                                          </p:val>
                                        </p:tav>
                                      </p:tavLst>
                                    </p:anim>
                                    <p:anim calcmode="lin" valueType="num">
                                      <p:cBhvr>
                                        <p:cTn id="31" dur="1000" fill="hold"/>
                                        <p:tgtEl>
                                          <p:spTgt spid="10"/>
                                        </p:tgtEl>
                                        <p:attrNameLst>
                                          <p:attrName>ppt_y</p:attrName>
                                        </p:attrNameLst>
                                      </p:cBhvr>
                                      <p:tavLst>
                                        <p:tav tm="0">
                                          <p:val>
                                            <p:strVal val="#ppt_y+.1"/>
                                          </p:val>
                                        </p:tav>
                                        <p:tav tm="100000">
                                          <p:val>
                                            <p:strVal val="#ppt_y"/>
                                          </p:val>
                                        </p:tav>
                                      </p:tavLst>
                                    </p:anim>
                                  </p:childTnLst>
                                </p:cTn>
                              </p:par>
                            </p:childTnLst>
                          </p:cTn>
                        </p:par>
                        <p:par>
                          <p:cTn id="32" fill="hold">
                            <p:stCondLst>
                              <p:cond delay="3500"/>
                            </p:stCondLst>
                            <p:childTnLst>
                              <p:par>
                                <p:cTn id="33" presetID="42" presetClass="entr" presetSubtype="0" fill="hold"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1000"/>
                                        <p:tgtEl>
                                          <p:spTgt spid="7"/>
                                        </p:tgtEl>
                                      </p:cBhvr>
                                    </p:animEffect>
                                    <p:anim calcmode="lin" valueType="num">
                                      <p:cBhvr>
                                        <p:cTn id="36" dur="1000" fill="hold"/>
                                        <p:tgtEl>
                                          <p:spTgt spid="7"/>
                                        </p:tgtEl>
                                        <p:attrNameLst>
                                          <p:attrName>ppt_x</p:attrName>
                                        </p:attrNameLst>
                                      </p:cBhvr>
                                      <p:tavLst>
                                        <p:tav tm="0">
                                          <p:val>
                                            <p:strVal val="#ppt_x"/>
                                          </p:val>
                                        </p:tav>
                                        <p:tav tm="100000">
                                          <p:val>
                                            <p:strVal val="#ppt_x"/>
                                          </p:val>
                                        </p:tav>
                                      </p:tavLst>
                                    </p:anim>
                                    <p:anim calcmode="lin" valueType="num">
                                      <p:cBhvr>
                                        <p:cTn id="37"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2" grpId="0" animBg="1"/>
      <p:bldP spid="13" grpId="0" animBg="1"/>
      <p:bldP spid="14" grpId="0" animBg="1"/>
      <p:bldP spid="1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Healthy Eating: An introduction for children aged 5-11">
            <a:hlinkClick r:id="" action="ppaction://media"/>
            <a:extLst>
              <a:ext uri="{FF2B5EF4-FFF2-40B4-BE49-F238E27FC236}">
                <a16:creationId xmlns:a16="http://schemas.microsoft.com/office/drawing/2014/main" id="{C041706E-D0D7-49E1-B6D1-A3EFA34398CA}"/>
              </a:ext>
            </a:extLst>
          </p:cNvPr>
          <p:cNvPicPr>
            <a:picLocks noRot="1" noChangeAspect="1"/>
          </p:cNvPicPr>
          <p:nvPr>
            <a:videoFile r:link="rId1"/>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2645174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03AAD18-CB8E-475D-8245-04062258A1DC}"/>
              </a:ext>
            </a:extLst>
          </p:cNvPr>
          <p:cNvPicPr>
            <a:picLocks noChangeAspect="1"/>
          </p:cNvPicPr>
          <p:nvPr/>
        </p:nvPicPr>
        <p:blipFill>
          <a:blip r:embed="rId2"/>
          <a:stretch>
            <a:fillRect/>
          </a:stretch>
        </p:blipFill>
        <p:spPr>
          <a:xfrm>
            <a:off x="0" y="0"/>
            <a:ext cx="12192000" cy="6858000"/>
          </a:xfrm>
          <a:prstGeom prst="rect">
            <a:avLst/>
          </a:prstGeom>
        </p:spPr>
      </p:pic>
      <p:sp>
        <p:nvSpPr>
          <p:cNvPr id="5" name="Rectangle 4">
            <a:extLst>
              <a:ext uri="{FF2B5EF4-FFF2-40B4-BE49-F238E27FC236}">
                <a16:creationId xmlns:a16="http://schemas.microsoft.com/office/drawing/2014/main" id="{434C4FAA-A24A-4811-8449-8BADFDE553A8}"/>
              </a:ext>
            </a:extLst>
          </p:cNvPr>
          <p:cNvSpPr/>
          <p:nvPr/>
        </p:nvSpPr>
        <p:spPr>
          <a:xfrm>
            <a:off x="2661245" y="917294"/>
            <a:ext cx="6869509" cy="5023411"/>
          </a:xfrm>
          <a:prstGeom prst="rect">
            <a:avLst/>
          </a:prstGeom>
          <a:noFill/>
        </p:spPr>
        <p:txBody>
          <a:bodyPr wrap="none" lIns="91440" tIns="45720" rIns="91440" bIns="45720">
            <a:prstTxWarp prst="textArchUp">
              <a:avLst>
                <a:gd name="adj" fmla="val 10392424"/>
              </a:avLst>
            </a:prstTxWarp>
            <a:spAutoFit/>
          </a:bodyPr>
          <a:lstStyle/>
          <a:p>
            <a:pPr algn="ctr"/>
            <a:r>
              <a:rPr lang="en-US" sz="5400" b="0" cap="none" spc="0" dirty="0">
                <a:ln w="0"/>
                <a:solidFill>
                  <a:schemeClr val="accent1"/>
                </a:solidFill>
                <a:effectLst>
                  <a:outerShdw blurRad="38100" dist="25400" dir="5400000" algn="ctr" rotWithShape="0">
                    <a:srgbClr val="6E747A">
                      <a:alpha val="43000"/>
                    </a:srgbClr>
                  </a:outerShdw>
                </a:effectLst>
              </a:rPr>
              <a:t>My Healthy Eating Plate</a:t>
            </a:r>
          </a:p>
        </p:txBody>
      </p:sp>
      <p:grpSp>
        <p:nvGrpSpPr>
          <p:cNvPr id="6" name="Group 1">
            <a:extLst>
              <a:ext uri="{FF2B5EF4-FFF2-40B4-BE49-F238E27FC236}">
                <a16:creationId xmlns:a16="http://schemas.microsoft.com/office/drawing/2014/main" id="{1402AF1B-5DF5-412E-92A8-E7097C70AE95}"/>
              </a:ext>
            </a:extLst>
          </p:cNvPr>
          <p:cNvGrpSpPr>
            <a:grpSpLocks/>
          </p:cNvGrpSpPr>
          <p:nvPr/>
        </p:nvGrpSpPr>
        <p:grpSpPr bwMode="auto">
          <a:xfrm>
            <a:off x="10442813" y="5571503"/>
            <a:ext cx="1620837" cy="1211262"/>
            <a:chOff x="92896" y="5150345"/>
            <a:chExt cx="2282955" cy="1601997"/>
          </a:xfrm>
        </p:grpSpPr>
        <p:pic>
          <p:nvPicPr>
            <p:cNvPr id="7" name="Picture 4">
              <a:extLst>
                <a:ext uri="{FF2B5EF4-FFF2-40B4-BE49-F238E27FC236}">
                  <a16:creationId xmlns:a16="http://schemas.microsoft.com/office/drawing/2014/main" id="{AB4A578E-BBFA-413E-847D-5D6E21711E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896" y="5150345"/>
              <a:ext cx="2282955" cy="1601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5">
              <a:extLst>
                <a:ext uri="{FF2B5EF4-FFF2-40B4-BE49-F238E27FC236}">
                  <a16:creationId xmlns:a16="http://schemas.microsoft.com/office/drawing/2014/main" id="{BF6C6F63-866B-42AE-B19B-39DEFD041F0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2755" y="5591689"/>
              <a:ext cx="1085813" cy="696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9" name="Picture 8">
            <a:extLst>
              <a:ext uri="{FF2B5EF4-FFF2-40B4-BE49-F238E27FC236}">
                <a16:creationId xmlns:a16="http://schemas.microsoft.com/office/drawing/2014/main" id="{3ED26290-DCA0-4595-841D-93FDBCD4108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 y="5446831"/>
            <a:ext cx="1516063" cy="151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10072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18F2EAF-A9C5-4E02-8DA2-0A4CCA11E186}"/>
              </a:ext>
            </a:extLst>
          </p:cNvPr>
          <p:cNvPicPr>
            <a:picLocks noChangeAspect="1"/>
          </p:cNvPicPr>
          <p:nvPr/>
        </p:nvPicPr>
        <p:blipFill>
          <a:blip r:embed="rId2"/>
          <a:stretch>
            <a:fillRect/>
          </a:stretch>
        </p:blipFill>
        <p:spPr>
          <a:xfrm>
            <a:off x="54599" y="0"/>
            <a:ext cx="6041401" cy="6902749"/>
          </a:xfrm>
          <a:prstGeom prst="rect">
            <a:avLst/>
          </a:prstGeom>
        </p:spPr>
      </p:pic>
      <p:pic>
        <p:nvPicPr>
          <p:cNvPr id="5" name="Picture 4">
            <a:extLst>
              <a:ext uri="{FF2B5EF4-FFF2-40B4-BE49-F238E27FC236}">
                <a16:creationId xmlns:a16="http://schemas.microsoft.com/office/drawing/2014/main" id="{D4836B0E-3A46-461D-9548-92A9BCAFFFF2}"/>
              </a:ext>
            </a:extLst>
          </p:cNvPr>
          <p:cNvPicPr>
            <a:picLocks noChangeAspect="1"/>
          </p:cNvPicPr>
          <p:nvPr/>
        </p:nvPicPr>
        <p:blipFill>
          <a:blip r:embed="rId3"/>
          <a:stretch>
            <a:fillRect/>
          </a:stretch>
        </p:blipFill>
        <p:spPr>
          <a:xfrm>
            <a:off x="6582136" y="0"/>
            <a:ext cx="4957823" cy="3220775"/>
          </a:xfrm>
          <a:prstGeom prst="rect">
            <a:avLst/>
          </a:prstGeom>
        </p:spPr>
      </p:pic>
      <p:pic>
        <p:nvPicPr>
          <p:cNvPr id="6" name="Picture 5">
            <a:extLst>
              <a:ext uri="{FF2B5EF4-FFF2-40B4-BE49-F238E27FC236}">
                <a16:creationId xmlns:a16="http://schemas.microsoft.com/office/drawing/2014/main" id="{74AA9714-8CB7-4FE8-95B2-787512D31C06}"/>
              </a:ext>
            </a:extLst>
          </p:cNvPr>
          <p:cNvPicPr>
            <a:picLocks noChangeAspect="1"/>
          </p:cNvPicPr>
          <p:nvPr/>
        </p:nvPicPr>
        <p:blipFill>
          <a:blip r:embed="rId4"/>
          <a:stretch>
            <a:fillRect/>
          </a:stretch>
        </p:blipFill>
        <p:spPr>
          <a:xfrm>
            <a:off x="6248400" y="3224029"/>
            <a:ext cx="5797629" cy="3497088"/>
          </a:xfrm>
          <a:prstGeom prst="rect">
            <a:avLst/>
          </a:prstGeom>
        </p:spPr>
      </p:pic>
    </p:spTree>
    <p:extLst>
      <p:ext uri="{BB962C8B-B14F-4D97-AF65-F5344CB8AC3E}">
        <p14:creationId xmlns:p14="http://schemas.microsoft.com/office/powerpoint/2010/main" val="13025506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ounded Rectangle 7">
            <a:extLst>
              <a:ext uri="{FF2B5EF4-FFF2-40B4-BE49-F238E27FC236}">
                <a16:creationId xmlns:a16="http://schemas.microsoft.com/office/drawing/2014/main" id="{40EE6452-907D-473E-99E0-F113F7F2C88C}"/>
              </a:ext>
            </a:extLst>
          </p:cNvPr>
          <p:cNvSpPr/>
          <p:nvPr/>
        </p:nvSpPr>
        <p:spPr>
          <a:xfrm>
            <a:off x="4013036" y="1413892"/>
            <a:ext cx="3643478" cy="697963"/>
          </a:xfrm>
          <a:prstGeom prst="roundRect">
            <a:avLst/>
          </a:prstGeom>
          <a:solidFill>
            <a:srgbClr val="00B050">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8195" name="TextBox 1">
            <a:extLst>
              <a:ext uri="{FF2B5EF4-FFF2-40B4-BE49-F238E27FC236}">
                <a16:creationId xmlns:a16="http://schemas.microsoft.com/office/drawing/2014/main" id="{FA1C8BED-7A57-410B-BF16-E74F7D138C92}"/>
              </a:ext>
            </a:extLst>
          </p:cNvPr>
          <p:cNvSpPr txBox="1">
            <a:spLocks noChangeArrowheads="1"/>
          </p:cNvSpPr>
          <p:nvPr/>
        </p:nvSpPr>
        <p:spPr bwMode="auto">
          <a:xfrm>
            <a:off x="4535489" y="1470486"/>
            <a:ext cx="277002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3200" dirty="0">
                <a:solidFill>
                  <a:schemeClr val="accent2"/>
                </a:solidFill>
                <a:latin typeface="Twinkl" panose="020B0604020202020204" pitchFamily="2" charset="0"/>
              </a:rPr>
              <a:t>Food labelling</a:t>
            </a:r>
          </a:p>
        </p:txBody>
      </p:sp>
      <p:sp>
        <p:nvSpPr>
          <p:cNvPr id="4" name="Rounded Rectangle 3">
            <a:extLst>
              <a:ext uri="{FF2B5EF4-FFF2-40B4-BE49-F238E27FC236}">
                <a16:creationId xmlns:a16="http://schemas.microsoft.com/office/drawing/2014/main" id="{FAFBF46A-4586-4086-A6B5-657BF3393086}"/>
              </a:ext>
            </a:extLst>
          </p:cNvPr>
          <p:cNvSpPr/>
          <p:nvPr/>
        </p:nvSpPr>
        <p:spPr>
          <a:xfrm>
            <a:off x="-457298" y="306740"/>
            <a:ext cx="11675757" cy="1013010"/>
          </a:xfrm>
          <a:prstGeom prst="roundRect">
            <a:avLst/>
          </a:prstGeom>
          <a:solidFill>
            <a:schemeClr val="accent1">
              <a:lumMod val="60000"/>
              <a:lumOff val="40000"/>
              <a:alpha val="1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 name="Title 5">
            <a:extLst>
              <a:ext uri="{FF2B5EF4-FFF2-40B4-BE49-F238E27FC236}">
                <a16:creationId xmlns:a16="http://schemas.microsoft.com/office/drawing/2014/main" id="{79BCBC2A-740C-4B02-8869-3D7ED82FEB36}"/>
              </a:ext>
            </a:extLst>
          </p:cNvPr>
          <p:cNvSpPr>
            <a:spLocks noGrp="1"/>
          </p:cNvSpPr>
          <p:nvPr>
            <p:ph type="title"/>
          </p:nvPr>
        </p:nvSpPr>
        <p:spPr>
          <a:xfrm>
            <a:off x="2035653" y="326717"/>
            <a:ext cx="9059977" cy="952500"/>
          </a:xfrm>
        </p:spPr>
        <p:txBody>
          <a:bodyPr rtlCol="0">
            <a:noAutofit/>
          </a:bodyPr>
          <a:lstStyle/>
          <a:p>
            <a:pPr eaLnBrk="1" fontAlgn="auto" hangingPunct="1">
              <a:spcAft>
                <a:spcPts val="0"/>
              </a:spcAft>
              <a:defRPr/>
            </a:pPr>
            <a:r>
              <a:rPr lang="en-GB" sz="3600" dirty="0">
                <a:solidFill>
                  <a:schemeClr val="accent3">
                    <a:lumMod val="50000"/>
                  </a:schemeClr>
                </a:solidFill>
                <a:latin typeface="Twinkl" pitchFamily="2" charset="0"/>
              </a:rPr>
              <a:t>How Can We Make the Right Food Choices?</a:t>
            </a:r>
          </a:p>
        </p:txBody>
      </p:sp>
      <p:sp>
        <p:nvSpPr>
          <p:cNvPr id="10" name="Rectangle 9">
            <a:extLst>
              <a:ext uri="{FF2B5EF4-FFF2-40B4-BE49-F238E27FC236}">
                <a16:creationId xmlns:a16="http://schemas.microsoft.com/office/drawing/2014/main" id="{1D7D0930-2A9B-48E0-9E50-F7DC222F9AF5}"/>
              </a:ext>
            </a:extLst>
          </p:cNvPr>
          <p:cNvSpPr/>
          <p:nvPr/>
        </p:nvSpPr>
        <p:spPr>
          <a:xfrm>
            <a:off x="320772" y="2271328"/>
            <a:ext cx="9582051" cy="2185214"/>
          </a:xfrm>
          <a:prstGeom prst="rect">
            <a:avLst/>
          </a:prstGeom>
        </p:spPr>
        <p:txBody>
          <a:bodyPr wrap="square">
            <a:spAutoFit/>
          </a:bodyPr>
          <a:lstStyle/>
          <a:p>
            <a:pPr eaLnBrk="1" fontAlgn="auto" hangingPunct="1">
              <a:spcBef>
                <a:spcPts val="0"/>
              </a:spcBef>
              <a:spcAft>
                <a:spcPts val="0"/>
              </a:spcAft>
              <a:defRPr/>
            </a:pPr>
            <a:r>
              <a:rPr lang="en-US" altLang="en-US" sz="2400" dirty="0">
                <a:latin typeface="Twinkl" pitchFamily="2" charset="0"/>
              </a:rPr>
              <a:t>Nutrition labels can help you choose </a:t>
            </a:r>
            <a:r>
              <a:rPr lang="en-GB" sz="2400" dirty="0"/>
              <a:t>between products as they let you know whether the food is high in salt, fat or </a:t>
            </a:r>
            <a:r>
              <a:rPr lang="en-US" altLang="en-US" sz="2400" dirty="0">
                <a:latin typeface="Twinkl" pitchFamily="2" charset="0"/>
              </a:rPr>
              <a:t>added sugars.  </a:t>
            </a:r>
          </a:p>
          <a:p>
            <a:pPr eaLnBrk="1" fontAlgn="auto" hangingPunct="1">
              <a:spcBef>
                <a:spcPts val="0"/>
              </a:spcBef>
              <a:spcAft>
                <a:spcPts val="0"/>
              </a:spcAft>
              <a:defRPr/>
            </a:pPr>
            <a:endParaRPr lang="en-US" altLang="en-US" sz="2400" dirty="0">
              <a:latin typeface="Twinkl" pitchFamily="2" charset="0"/>
            </a:endParaRPr>
          </a:p>
          <a:p>
            <a:pPr eaLnBrk="1" fontAlgn="auto" hangingPunct="1">
              <a:spcBef>
                <a:spcPts val="0"/>
              </a:spcBef>
              <a:spcAft>
                <a:spcPts val="0"/>
              </a:spcAft>
              <a:defRPr/>
            </a:pPr>
            <a:r>
              <a:rPr lang="en-US" altLang="en-US" sz="2400" dirty="0" err="1">
                <a:latin typeface="Twinkl" pitchFamily="2" charset="0"/>
              </a:rPr>
              <a:t>Colour</a:t>
            </a:r>
            <a:r>
              <a:rPr lang="en-US" altLang="en-US" sz="2400" dirty="0">
                <a:latin typeface="Twinkl" pitchFamily="2" charset="0"/>
              </a:rPr>
              <a:t>-coded nutritional information tells you if the food has</a:t>
            </a:r>
          </a:p>
          <a:p>
            <a:pPr eaLnBrk="1" fontAlgn="auto" hangingPunct="1">
              <a:spcBef>
                <a:spcPts val="0"/>
              </a:spcBef>
              <a:spcAft>
                <a:spcPts val="0"/>
              </a:spcAft>
              <a:defRPr/>
            </a:pPr>
            <a:r>
              <a:rPr lang="en-US" altLang="en-US" sz="2400" dirty="0">
                <a:latin typeface="Twinkl" pitchFamily="2" charset="0"/>
              </a:rPr>
              <a:t>high, medium or low amounts of fat, saturated fat, sugars and salt.</a:t>
            </a:r>
          </a:p>
          <a:p>
            <a:pPr eaLnBrk="1" fontAlgn="auto" hangingPunct="1">
              <a:spcBef>
                <a:spcPts val="0"/>
              </a:spcBef>
              <a:spcAft>
                <a:spcPts val="0"/>
              </a:spcAft>
              <a:defRPr/>
            </a:pPr>
            <a:endParaRPr lang="en-US" altLang="en-US" sz="1600" dirty="0">
              <a:latin typeface="+mj-lt"/>
            </a:endParaRPr>
          </a:p>
        </p:txBody>
      </p:sp>
      <p:grpSp>
        <p:nvGrpSpPr>
          <p:cNvPr id="8199" name="Group 13">
            <a:extLst>
              <a:ext uri="{FF2B5EF4-FFF2-40B4-BE49-F238E27FC236}">
                <a16:creationId xmlns:a16="http://schemas.microsoft.com/office/drawing/2014/main" id="{7FBBE689-2BEF-41BD-B095-A64582AC2C86}"/>
              </a:ext>
            </a:extLst>
          </p:cNvPr>
          <p:cNvGrpSpPr>
            <a:grpSpLocks/>
          </p:cNvGrpSpPr>
          <p:nvPr/>
        </p:nvGrpSpPr>
        <p:grpSpPr bwMode="auto">
          <a:xfrm>
            <a:off x="9793190" y="1414117"/>
            <a:ext cx="2078038" cy="2395538"/>
            <a:chOff x="4966203" y="1602472"/>
            <a:chExt cx="2077524" cy="2395903"/>
          </a:xfrm>
        </p:grpSpPr>
        <p:pic>
          <p:nvPicPr>
            <p:cNvPr id="8203" name="Picture 12">
              <a:extLst>
                <a:ext uri="{FF2B5EF4-FFF2-40B4-BE49-F238E27FC236}">
                  <a16:creationId xmlns:a16="http://schemas.microsoft.com/office/drawing/2014/main" id="{E3F312CC-1157-4ED8-B6B3-E36E17AB717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672854" y="1602472"/>
              <a:ext cx="1107316" cy="1774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4" name="Picture 11">
              <a:extLst>
                <a:ext uri="{FF2B5EF4-FFF2-40B4-BE49-F238E27FC236}">
                  <a16:creationId xmlns:a16="http://schemas.microsoft.com/office/drawing/2014/main" id="{6883747C-2768-41E9-89DF-D7751F6360C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516613" y="2307739"/>
              <a:ext cx="527114" cy="12158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5" name="Picture 10">
              <a:extLst>
                <a:ext uri="{FF2B5EF4-FFF2-40B4-BE49-F238E27FC236}">
                  <a16:creationId xmlns:a16="http://schemas.microsoft.com/office/drawing/2014/main" id="{A18B4830-F066-4316-B6B0-218ECC9ADE34}"/>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966203" y="2915686"/>
              <a:ext cx="1813967" cy="10826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8200" name="TextBox 4">
            <a:extLst>
              <a:ext uri="{FF2B5EF4-FFF2-40B4-BE49-F238E27FC236}">
                <a16:creationId xmlns:a16="http://schemas.microsoft.com/office/drawing/2014/main" id="{E93B8FE4-2530-4AAB-B554-C746E0BF9F67}"/>
              </a:ext>
            </a:extLst>
          </p:cNvPr>
          <p:cNvSpPr txBox="1">
            <a:spLocks noChangeArrowheads="1"/>
          </p:cNvSpPr>
          <p:nvPr/>
        </p:nvSpPr>
        <p:spPr bwMode="auto">
          <a:xfrm>
            <a:off x="1376055" y="4474612"/>
            <a:ext cx="5273962"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US" altLang="en-US" sz="2400" dirty="0">
                <a:solidFill>
                  <a:schemeClr val="tx1"/>
                </a:solidFill>
                <a:latin typeface="Twinkl" panose="020B0604020202020204" pitchFamily="2" charset="0"/>
              </a:rPr>
              <a:t>Green is a low amount, amber is a medium amount and red is a high amount. If you buy a food that has all or mostly green on the label, it's a healthier choice.</a:t>
            </a:r>
          </a:p>
        </p:txBody>
      </p:sp>
      <p:pic>
        <p:nvPicPr>
          <p:cNvPr id="8201" name="Picture 2">
            <a:extLst>
              <a:ext uri="{FF2B5EF4-FFF2-40B4-BE49-F238E27FC236}">
                <a16:creationId xmlns:a16="http://schemas.microsoft.com/office/drawing/2014/main" id="{D028D3F0-E4C2-4875-991B-BA506FF55B96}"/>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226318" y="4568264"/>
            <a:ext cx="4665219" cy="1751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02" name="TextBox 6">
            <a:extLst>
              <a:ext uri="{FF2B5EF4-FFF2-40B4-BE49-F238E27FC236}">
                <a16:creationId xmlns:a16="http://schemas.microsoft.com/office/drawing/2014/main" id="{B7263A72-EE28-46E3-B60C-3BC30205E75F}"/>
              </a:ext>
            </a:extLst>
          </p:cNvPr>
          <p:cNvSpPr txBox="1">
            <a:spLocks noChangeArrowheads="1"/>
          </p:cNvSpPr>
          <p:nvPr/>
        </p:nvSpPr>
        <p:spPr bwMode="auto">
          <a:xfrm>
            <a:off x="7312809" y="6292452"/>
            <a:ext cx="44922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dirty="0">
                <a:solidFill>
                  <a:schemeClr val="tx1"/>
                </a:solidFill>
                <a:latin typeface="Twinkl" panose="020B0604020202020204" pitchFamily="2" charset="0"/>
              </a:rPr>
              <a:t>LOW          MEDIUM          HIGH</a:t>
            </a:r>
          </a:p>
        </p:txBody>
      </p:sp>
      <p:grpSp>
        <p:nvGrpSpPr>
          <p:cNvPr id="14" name="Group 1">
            <a:extLst>
              <a:ext uri="{FF2B5EF4-FFF2-40B4-BE49-F238E27FC236}">
                <a16:creationId xmlns:a16="http://schemas.microsoft.com/office/drawing/2014/main" id="{1B9603F7-6294-4D30-96FF-7AACA01D37E6}"/>
              </a:ext>
            </a:extLst>
          </p:cNvPr>
          <p:cNvGrpSpPr>
            <a:grpSpLocks/>
          </p:cNvGrpSpPr>
          <p:nvPr/>
        </p:nvGrpSpPr>
        <p:grpSpPr bwMode="auto">
          <a:xfrm>
            <a:off x="211139" y="270973"/>
            <a:ext cx="1620837" cy="1211262"/>
            <a:chOff x="92896" y="5150345"/>
            <a:chExt cx="2282955" cy="1601997"/>
          </a:xfrm>
        </p:grpSpPr>
        <p:pic>
          <p:nvPicPr>
            <p:cNvPr id="15" name="Picture 4">
              <a:extLst>
                <a:ext uri="{FF2B5EF4-FFF2-40B4-BE49-F238E27FC236}">
                  <a16:creationId xmlns:a16="http://schemas.microsoft.com/office/drawing/2014/main" id="{9902F422-04D9-4526-BEB4-0A0404752FA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2896" y="5150345"/>
              <a:ext cx="2282955" cy="1601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5">
              <a:extLst>
                <a:ext uri="{FF2B5EF4-FFF2-40B4-BE49-F238E27FC236}">
                  <a16:creationId xmlns:a16="http://schemas.microsoft.com/office/drawing/2014/main" id="{74C48F38-87CB-4842-8410-B048150E386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02755" y="5591689"/>
              <a:ext cx="1085813" cy="696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8" name="Picture 8">
            <a:extLst>
              <a:ext uri="{FF2B5EF4-FFF2-40B4-BE49-F238E27FC236}">
                <a16:creationId xmlns:a16="http://schemas.microsoft.com/office/drawing/2014/main" id="{C525D883-6AE3-4995-BFF5-C9D3EE545CA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95" y="5395849"/>
            <a:ext cx="1516063" cy="151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2000" fill="hold"/>
                                        <p:tgtEl>
                                          <p:spTgt spid="14"/>
                                        </p:tgtEl>
                                        <p:attrNameLst>
                                          <p:attrName>ppt_w</p:attrName>
                                        </p:attrNameLst>
                                      </p:cBhvr>
                                      <p:tavLst>
                                        <p:tav tm="0">
                                          <p:val>
                                            <p:fltVal val="0"/>
                                          </p:val>
                                        </p:tav>
                                        <p:tav tm="100000">
                                          <p:val>
                                            <p:strVal val="#ppt_w"/>
                                          </p:val>
                                        </p:tav>
                                      </p:tavLst>
                                    </p:anim>
                                    <p:anim calcmode="lin" valueType="num">
                                      <p:cBhvr>
                                        <p:cTn id="8" dur="2000" fill="hold"/>
                                        <p:tgtEl>
                                          <p:spTgt spid="14"/>
                                        </p:tgtEl>
                                        <p:attrNameLst>
                                          <p:attrName>ppt_h</p:attrName>
                                        </p:attrNameLst>
                                      </p:cBhvr>
                                      <p:tavLst>
                                        <p:tav tm="0">
                                          <p:val>
                                            <p:fltVal val="0"/>
                                          </p:val>
                                        </p:tav>
                                        <p:tav tm="100000">
                                          <p:val>
                                            <p:strVal val="#ppt_h"/>
                                          </p:val>
                                        </p:tav>
                                      </p:tavLst>
                                    </p:anim>
                                    <p:anim calcmode="lin" valueType="num">
                                      <p:cBhvr>
                                        <p:cTn id="9" dur="2000" fill="hold"/>
                                        <p:tgtEl>
                                          <p:spTgt spid="14"/>
                                        </p:tgtEl>
                                        <p:attrNameLst>
                                          <p:attrName>style.rotation</p:attrName>
                                        </p:attrNameLst>
                                      </p:cBhvr>
                                      <p:tavLst>
                                        <p:tav tm="0">
                                          <p:val>
                                            <p:fltVal val="90"/>
                                          </p:val>
                                        </p:tav>
                                        <p:tav tm="100000">
                                          <p:val>
                                            <p:fltVal val="0"/>
                                          </p:val>
                                        </p:tav>
                                      </p:tavLst>
                                    </p:anim>
                                    <p:animEffect transition="in" filter="fade">
                                      <p:cBhvr>
                                        <p:cTn id="10" dur="2000"/>
                                        <p:tgtEl>
                                          <p:spTgt spid="14"/>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left)">
                                      <p:cBhvr>
                                        <p:cTn id="13" dur="1250"/>
                                        <p:tgtEl>
                                          <p:spTgt spid="6"/>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ipe(left)">
                                      <p:cBhvr>
                                        <p:cTn id="16" dur="125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195"/>
                                        </p:tgtEl>
                                        <p:attrNameLst>
                                          <p:attrName>style.visibility</p:attrName>
                                        </p:attrNameLst>
                                      </p:cBhvr>
                                      <p:to>
                                        <p:strVal val="visible"/>
                                      </p:to>
                                    </p:set>
                                    <p:animEffect transition="in" filter="fade">
                                      <p:cBhvr>
                                        <p:cTn id="21" dur="1000"/>
                                        <p:tgtEl>
                                          <p:spTgt spid="8195"/>
                                        </p:tgtEl>
                                      </p:cBhvr>
                                    </p:animEffect>
                                    <p:anim calcmode="lin" valueType="num">
                                      <p:cBhvr>
                                        <p:cTn id="22" dur="1000" fill="hold"/>
                                        <p:tgtEl>
                                          <p:spTgt spid="8195"/>
                                        </p:tgtEl>
                                        <p:attrNameLst>
                                          <p:attrName>ppt_x</p:attrName>
                                        </p:attrNameLst>
                                      </p:cBhvr>
                                      <p:tavLst>
                                        <p:tav tm="0">
                                          <p:val>
                                            <p:strVal val="#ppt_x"/>
                                          </p:val>
                                        </p:tav>
                                        <p:tav tm="100000">
                                          <p:val>
                                            <p:strVal val="#ppt_x"/>
                                          </p:val>
                                        </p:tav>
                                      </p:tavLst>
                                    </p:anim>
                                    <p:anim calcmode="lin" valueType="num">
                                      <p:cBhvr>
                                        <p:cTn id="23" dur="1000" fill="hold"/>
                                        <p:tgtEl>
                                          <p:spTgt spid="8195"/>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
                                          </p:val>
                                        </p:tav>
                                        <p:tav tm="100000">
                                          <p:val>
                                            <p:strVal val="#ppt_x"/>
                                          </p:val>
                                        </p:tav>
                                      </p:tavLst>
                                    </p:anim>
                                    <p:anim calcmode="lin" valueType="num">
                                      <p:cBhvr>
                                        <p:cTn id="28"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1000"/>
                                        <p:tgtEl>
                                          <p:spTgt spid="10"/>
                                        </p:tgtEl>
                                      </p:cBhvr>
                                    </p:animEffect>
                                    <p:anim calcmode="lin" valueType="num">
                                      <p:cBhvr>
                                        <p:cTn id="34" dur="1000" fill="hold"/>
                                        <p:tgtEl>
                                          <p:spTgt spid="10"/>
                                        </p:tgtEl>
                                        <p:attrNameLst>
                                          <p:attrName>ppt_x</p:attrName>
                                        </p:attrNameLst>
                                      </p:cBhvr>
                                      <p:tavLst>
                                        <p:tav tm="0">
                                          <p:val>
                                            <p:strVal val="#ppt_x"/>
                                          </p:val>
                                        </p:tav>
                                        <p:tav tm="100000">
                                          <p:val>
                                            <p:strVal val="#ppt_x"/>
                                          </p:val>
                                        </p:tav>
                                      </p:tavLst>
                                    </p:anim>
                                    <p:anim calcmode="lin" valueType="num">
                                      <p:cBhvr>
                                        <p:cTn id="3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nodeType="clickEffect">
                                  <p:stCondLst>
                                    <p:cond delay="0"/>
                                  </p:stCondLst>
                                  <p:childTnLst>
                                    <p:set>
                                      <p:cBhvr>
                                        <p:cTn id="39" dur="1" fill="hold">
                                          <p:stCondLst>
                                            <p:cond delay="0"/>
                                          </p:stCondLst>
                                        </p:cTn>
                                        <p:tgtEl>
                                          <p:spTgt spid="8199"/>
                                        </p:tgtEl>
                                        <p:attrNameLst>
                                          <p:attrName>style.visibility</p:attrName>
                                        </p:attrNameLst>
                                      </p:cBhvr>
                                      <p:to>
                                        <p:strVal val="visible"/>
                                      </p:to>
                                    </p:set>
                                    <p:anim calcmode="lin" valueType="num">
                                      <p:cBhvr additive="base">
                                        <p:cTn id="40" dur="500" fill="hold"/>
                                        <p:tgtEl>
                                          <p:spTgt spid="8199"/>
                                        </p:tgtEl>
                                        <p:attrNameLst>
                                          <p:attrName>ppt_x</p:attrName>
                                        </p:attrNameLst>
                                      </p:cBhvr>
                                      <p:tavLst>
                                        <p:tav tm="0">
                                          <p:val>
                                            <p:strVal val="#ppt_x"/>
                                          </p:val>
                                        </p:tav>
                                        <p:tav tm="100000">
                                          <p:val>
                                            <p:strVal val="#ppt_x"/>
                                          </p:val>
                                        </p:tav>
                                      </p:tavLst>
                                    </p:anim>
                                    <p:anim calcmode="lin" valueType="num">
                                      <p:cBhvr additive="base">
                                        <p:cTn id="41" dur="500" fill="hold"/>
                                        <p:tgtEl>
                                          <p:spTgt spid="8199"/>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nodeType="clickEffect">
                                  <p:stCondLst>
                                    <p:cond delay="0"/>
                                  </p:stCondLst>
                                  <p:childTnLst>
                                    <p:set>
                                      <p:cBhvr>
                                        <p:cTn id="45" dur="1" fill="hold">
                                          <p:stCondLst>
                                            <p:cond delay="0"/>
                                          </p:stCondLst>
                                        </p:cTn>
                                        <p:tgtEl>
                                          <p:spTgt spid="8201"/>
                                        </p:tgtEl>
                                        <p:attrNameLst>
                                          <p:attrName>style.visibility</p:attrName>
                                        </p:attrNameLst>
                                      </p:cBhvr>
                                      <p:to>
                                        <p:strVal val="visible"/>
                                      </p:to>
                                    </p:set>
                                    <p:animEffect transition="in" filter="fade">
                                      <p:cBhvr>
                                        <p:cTn id="46" dur="1000"/>
                                        <p:tgtEl>
                                          <p:spTgt spid="8201"/>
                                        </p:tgtEl>
                                      </p:cBhvr>
                                    </p:animEffect>
                                    <p:anim calcmode="lin" valueType="num">
                                      <p:cBhvr>
                                        <p:cTn id="47" dur="1000" fill="hold"/>
                                        <p:tgtEl>
                                          <p:spTgt spid="8201"/>
                                        </p:tgtEl>
                                        <p:attrNameLst>
                                          <p:attrName>ppt_x</p:attrName>
                                        </p:attrNameLst>
                                      </p:cBhvr>
                                      <p:tavLst>
                                        <p:tav tm="0">
                                          <p:val>
                                            <p:strVal val="#ppt_x"/>
                                          </p:val>
                                        </p:tav>
                                        <p:tav tm="100000">
                                          <p:val>
                                            <p:strVal val="#ppt_x"/>
                                          </p:val>
                                        </p:tav>
                                      </p:tavLst>
                                    </p:anim>
                                    <p:anim calcmode="lin" valueType="num">
                                      <p:cBhvr>
                                        <p:cTn id="48" dur="1000" fill="hold"/>
                                        <p:tgtEl>
                                          <p:spTgt spid="8201"/>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8202"/>
                                        </p:tgtEl>
                                        <p:attrNameLst>
                                          <p:attrName>style.visibility</p:attrName>
                                        </p:attrNameLst>
                                      </p:cBhvr>
                                      <p:to>
                                        <p:strVal val="visible"/>
                                      </p:to>
                                    </p:set>
                                    <p:animEffect transition="in" filter="fade">
                                      <p:cBhvr>
                                        <p:cTn id="51" dur="1000"/>
                                        <p:tgtEl>
                                          <p:spTgt spid="8202"/>
                                        </p:tgtEl>
                                      </p:cBhvr>
                                    </p:animEffect>
                                    <p:anim calcmode="lin" valueType="num">
                                      <p:cBhvr>
                                        <p:cTn id="52" dur="1000" fill="hold"/>
                                        <p:tgtEl>
                                          <p:spTgt spid="8202"/>
                                        </p:tgtEl>
                                        <p:attrNameLst>
                                          <p:attrName>ppt_x</p:attrName>
                                        </p:attrNameLst>
                                      </p:cBhvr>
                                      <p:tavLst>
                                        <p:tav tm="0">
                                          <p:val>
                                            <p:strVal val="#ppt_x"/>
                                          </p:val>
                                        </p:tav>
                                        <p:tav tm="100000">
                                          <p:val>
                                            <p:strVal val="#ppt_x"/>
                                          </p:val>
                                        </p:tav>
                                      </p:tavLst>
                                    </p:anim>
                                    <p:anim calcmode="lin" valueType="num">
                                      <p:cBhvr>
                                        <p:cTn id="53" dur="1000" fill="hold"/>
                                        <p:tgtEl>
                                          <p:spTgt spid="8202"/>
                                        </p:tgtEl>
                                        <p:attrNameLst>
                                          <p:attrName>ppt_y</p:attrName>
                                        </p:attrNameLst>
                                      </p:cBhvr>
                                      <p:tavLst>
                                        <p:tav tm="0">
                                          <p:val>
                                            <p:strVal val="#ppt_y+.1"/>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2" presetClass="entr" presetSubtype="4" fill="hold" grpId="0" nodeType="clickEffect">
                                  <p:stCondLst>
                                    <p:cond delay="0"/>
                                  </p:stCondLst>
                                  <p:childTnLst>
                                    <p:set>
                                      <p:cBhvr>
                                        <p:cTn id="57" dur="1" fill="hold">
                                          <p:stCondLst>
                                            <p:cond delay="0"/>
                                          </p:stCondLst>
                                        </p:cTn>
                                        <p:tgtEl>
                                          <p:spTgt spid="8200"/>
                                        </p:tgtEl>
                                        <p:attrNameLst>
                                          <p:attrName>style.visibility</p:attrName>
                                        </p:attrNameLst>
                                      </p:cBhvr>
                                      <p:to>
                                        <p:strVal val="visible"/>
                                      </p:to>
                                    </p:set>
                                    <p:anim calcmode="lin" valueType="num">
                                      <p:cBhvr additive="base">
                                        <p:cTn id="58" dur="500" fill="hold"/>
                                        <p:tgtEl>
                                          <p:spTgt spid="8200"/>
                                        </p:tgtEl>
                                        <p:attrNameLst>
                                          <p:attrName>ppt_x</p:attrName>
                                        </p:attrNameLst>
                                      </p:cBhvr>
                                      <p:tavLst>
                                        <p:tav tm="0">
                                          <p:val>
                                            <p:strVal val="#ppt_x"/>
                                          </p:val>
                                        </p:tav>
                                        <p:tav tm="100000">
                                          <p:val>
                                            <p:strVal val="#ppt_x"/>
                                          </p:val>
                                        </p:tav>
                                      </p:tavLst>
                                    </p:anim>
                                    <p:anim calcmode="lin" valueType="num">
                                      <p:cBhvr additive="base">
                                        <p:cTn id="59" dur="500" fill="hold"/>
                                        <p:tgtEl>
                                          <p:spTgt spid="820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195" grpId="0"/>
      <p:bldP spid="4" grpId="0" animBg="1"/>
      <p:bldP spid="6" grpId="0"/>
      <p:bldP spid="10" grpId="0"/>
      <p:bldP spid="8200" grpId="0"/>
      <p:bldP spid="820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3D3A43AD-D9F9-4761-870C-F4C98F975D2C}"/>
              </a:ext>
            </a:extLst>
          </p:cNvPr>
          <p:cNvSpPr/>
          <p:nvPr/>
        </p:nvSpPr>
        <p:spPr>
          <a:xfrm>
            <a:off x="4967784" y="253974"/>
            <a:ext cx="7632700" cy="993775"/>
          </a:xfrm>
          <a:prstGeom prst="roundRect">
            <a:avLst/>
          </a:prstGeom>
          <a:solidFill>
            <a:schemeClr val="accent1">
              <a:lumMod val="60000"/>
              <a:lumOff val="40000"/>
              <a:alpha val="1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 name="Title 5">
            <a:extLst>
              <a:ext uri="{FF2B5EF4-FFF2-40B4-BE49-F238E27FC236}">
                <a16:creationId xmlns:a16="http://schemas.microsoft.com/office/drawing/2014/main" id="{74A5F3F9-DD4D-4708-B3CD-3EA97B9D203D}"/>
              </a:ext>
            </a:extLst>
          </p:cNvPr>
          <p:cNvSpPr>
            <a:spLocks noGrp="1"/>
          </p:cNvSpPr>
          <p:nvPr>
            <p:ph type="title"/>
          </p:nvPr>
        </p:nvSpPr>
        <p:spPr>
          <a:xfrm>
            <a:off x="6284354" y="303040"/>
            <a:ext cx="5493663" cy="830236"/>
          </a:xfrm>
        </p:spPr>
        <p:txBody>
          <a:bodyPr rtlCol="0"/>
          <a:lstStyle/>
          <a:p>
            <a:pPr eaLnBrk="1" fontAlgn="auto" hangingPunct="1">
              <a:spcAft>
                <a:spcPts val="0"/>
              </a:spcAft>
              <a:defRPr/>
            </a:pPr>
            <a:r>
              <a:rPr lang="en-GB" dirty="0">
                <a:solidFill>
                  <a:schemeClr val="accent3">
                    <a:lumMod val="50000"/>
                  </a:schemeClr>
                </a:solidFill>
                <a:latin typeface="Twinkl" pitchFamily="2" charset="0"/>
              </a:rPr>
              <a:t>Fruit and Vegetables</a:t>
            </a:r>
          </a:p>
        </p:txBody>
      </p:sp>
      <p:sp>
        <p:nvSpPr>
          <p:cNvPr id="10246" name="Rectangle 15">
            <a:extLst>
              <a:ext uri="{FF2B5EF4-FFF2-40B4-BE49-F238E27FC236}">
                <a16:creationId xmlns:a16="http://schemas.microsoft.com/office/drawing/2014/main" id="{DE1036F9-BABD-4361-A2F6-5E7367DF62A2}"/>
              </a:ext>
            </a:extLst>
          </p:cNvPr>
          <p:cNvSpPr>
            <a:spLocks noChangeArrowheads="1"/>
          </p:cNvSpPr>
          <p:nvPr/>
        </p:nvSpPr>
        <p:spPr bwMode="auto">
          <a:xfrm>
            <a:off x="4377411" y="1306079"/>
            <a:ext cx="7632700" cy="2585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2400" dirty="0">
                <a:solidFill>
                  <a:schemeClr val="tx1"/>
                </a:solidFill>
                <a:latin typeface="Twinkl" panose="020B0604020202020204" pitchFamily="2" charset="0"/>
              </a:rPr>
              <a:t>Fruit and vegetables are a good source of vitamins and minerals, including vitamin C and potassium.</a:t>
            </a:r>
          </a:p>
          <a:p>
            <a:pPr eaLnBrk="1" hangingPunct="1">
              <a:lnSpc>
                <a:spcPct val="100000"/>
              </a:lnSpc>
              <a:spcBef>
                <a:spcPct val="0"/>
              </a:spcBef>
              <a:buFontTx/>
              <a:buNone/>
            </a:pPr>
            <a:endParaRPr lang="en-GB" altLang="en-US" sz="2400" dirty="0">
              <a:solidFill>
                <a:schemeClr val="tx1"/>
              </a:solidFill>
              <a:latin typeface="Twinkl" panose="020B0604020202020204" pitchFamily="2" charset="0"/>
            </a:endParaRPr>
          </a:p>
          <a:p>
            <a:pPr eaLnBrk="1" hangingPunct="1">
              <a:lnSpc>
                <a:spcPct val="100000"/>
              </a:lnSpc>
              <a:spcBef>
                <a:spcPct val="0"/>
              </a:spcBef>
              <a:buFontTx/>
              <a:buNone/>
            </a:pPr>
            <a:r>
              <a:rPr lang="en-GB" altLang="en-US" sz="2400" dirty="0">
                <a:solidFill>
                  <a:schemeClr val="tx1"/>
                </a:solidFill>
                <a:latin typeface="Twinkl" panose="020B0604020202020204" pitchFamily="2" charset="0"/>
              </a:rPr>
              <a:t>They're an excellent source of dietary fibre, which </a:t>
            </a:r>
            <a:r>
              <a:rPr lang="en-GB" altLang="en-US" sz="2400" dirty="0">
                <a:latin typeface="Twinkl" panose="020B0604020202020204" pitchFamily="2" charset="0"/>
              </a:rPr>
              <a:t>Vitamins and minerals help to keep </a:t>
            </a:r>
            <a:r>
              <a:rPr lang="en-GB" altLang="en-US" sz="2400" dirty="0">
                <a:solidFill>
                  <a:schemeClr val="tx1"/>
                </a:solidFill>
                <a:latin typeface="Twinkl" panose="020B0604020202020204" pitchFamily="2" charset="0"/>
              </a:rPr>
              <a:t>maintain healthy digestion.</a:t>
            </a:r>
          </a:p>
          <a:p>
            <a:pPr eaLnBrk="1" hangingPunct="1">
              <a:lnSpc>
                <a:spcPct val="100000"/>
              </a:lnSpc>
              <a:spcBef>
                <a:spcPct val="0"/>
              </a:spcBef>
              <a:buFontTx/>
              <a:buNone/>
            </a:pPr>
            <a:endParaRPr lang="en-GB" altLang="en-US" dirty="0">
              <a:solidFill>
                <a:schemeClr val="tx1"/>
              </a:solidFill>
            </a:endParaRPr>
          </a:p>
        </p:txBody>
      </p:sp>
      <p:sp>
        <p:nvSpPr>
          <p:cNvPr id="10251" name="TextBox 25">
            <a:extLst>
              <a:ext uri="{FF2B5EF4-FFF2-40B4-BE49-F238E27FC236}">
                <a16:creationId xmlns:a16="http://schemas.microsoft.com/office/drawing/2014/main" id="{C006BF4F-66D1-4C99-AC7D-7140E07C0421}"/>
              </a:ext>
            </a:extLst>
          </p:cNvPr>
          <p:cNvSpPr txBox="1">
            <a:spLocks noChangeArrowheads="1"/>
          </p:cNvSpPr>
          <p:nvPr/>
        </p:nvSpPr>
        <p:spPr bwMode="auto">
          <a:xfrm>
            <a:off x="3563448" y="4796217"/>
            <a:ext cx="7813342"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2400" dirty="0">
                <a:solidFill>
                  <a:schemeClr val="tx1"/>
                </a:solidFill>
                <a:latin typeface="Twinkl" panose="020B0604020202020204" pitchFamily="2" charset="0"/>
              </a:rPr>
              <a:t>Vitamins and minerals help to keep your body healthy, to grow and repair and help to fight infections.</a:t>
            </a:r>
          </a:p>
          <a:p>
            <a:pPr eaLnBrk="1" hangingPunct="1">
              <a:lnSpc>
                <a:spcPct val="100000"/>
              </a:lnSpc>
              <a:spcBef>
                <a:spcPct val="0"/>
              </a:spcBef>
              <a:buFontTx/>
              <a:buNone/>
            </a:pPr>
            <a:endParaRPr lang="en-GB" altLang="en-US" sz="2400" dirty="0">
              <a:solidFill>
                <a:schemeClr val="tx1"/>
              </a:solidFill>
              <a:latin typeface="Twinkl" panose="020B0604020202020204" pitchFamily="2" charset="0"/>
            </a:endParaRPr>
          </a:p>
          <a:p>
            <a:pPr eaLnBrk="1" hangingPunct="1">
              <a:lnSpc>
                <a:spcPct val="100000"/>
              </a:lnSpc>
              <a:spcBef>
                <a:spcPct val="0"/>
              </a:spcBef>
              <a:buFontTx/>
              <a:buNone/>
            </a:pPr>
            <a:r>
              <a:rPr lang="en-GB" altLang="en-US" sz="2400" dirty="0">
                <a:solidFill>
                  <a:schemeClr val="tx1"/>
                </a:solidFill>
                <a:latin typeface="Twinkl" panose="020B0604020202020204" pitchFamily="2" charset="0"/>
              </a:rPr>
              <a:t>Fruit and vegetables taste delicious and there's a wide variety to choose from.</a:t>
            </a:r>
          </a:p>
          <a:p>
            <a:pPr eaLnBrk="1" hangingPunct="1">
              <a:lnSpc>
                <a:spcPct val="100000"/>
              </a:lnSpc>
              <a:spcBef>
                <a:spcPct val="0"/>
              </a:spcBef>
              <a:buFontTx/>
              <a:buNone/>
            </a:pPr>
            <a:endParaRPr lang="en-GB" altLang="en-US" sz="2400" dirty="0">
              <a:solidFill>
                <a:schemeClr val="tx1"/>
              </a:solidFill>
            </a:endParaRPr>
          </a:p>
        </p:txBody>
      </p:sp>
      <p:sp>
        <p:nvSpPr>
          <p:cNvPr id="2" name="Rectangle 1">
            <a:extLst>
              <a:ext uri="{FF2B5EF4-FFF2-40B4-BE49-F238E27FC236}">
                <a16:creationId xmlns:a16="http://schemas.microsoft.com/office/drawing/2014/main" id="{0528C74C-D21C-443B-9991-74469E651CAD}"/>
              </a:ext>
            </a:extLst>
          </p:cNvPr>
          <p:cNvSpPr/>
          <p:nvPr/>
        </p:nvSpPr>
        <p:spPr>
          <a:xfrm>
            <a:off x="4377411" y="3711333"/>
            <a:ext cx="7632700" cy="954107"/>
          </a:xfrm>
          <a:prstGeom prst="rect">
            <a:avLst/>
          </a:prstGeom>
        </p:spPr>
        <p:txBody>
          <a:bodyPr wrap="square">
            <a:spAutoFit/>
          </a:bodyPr>
          <a:lstStyle/>
          <a:p>
            <a:pPr>
              <a:spcBef>
                <a:spcPct val="0"/>
              </a:spcBef>
            </a:pPr>
            <a:r>
              <a:rPr lang="en-GB" altLang="en-US" sz="2800" dirty="0">
                <a:latin typeface="Twinkl" panose="020B0604020202020204" pitchFamily="2" charset="0"/>
              </a:rPr>
              <a:t>A diet high in fibre can also reduce your risk of heart disease, stroke and some cancers.</a:t>
            </a:r>
          </a:p>
        </p:txBody>
      </p:sp>
      <p:pic>
        <p:nvPicPr>
          <p:cNvPr id="25" name="Picture 24">
            <a:extLst>
              <a:ext uri="{FF2B5EF4-FFF2-40B4-BE49-F238E27FC236}">
                <a16:creationId xmlns:a16="http://schemas.microsoft.com/office/drawing/2014/main" id="{BDBA475F-E5B6-44C3-B370-0955D6352A48}"/>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8671" b="92197" l="9766" r="97266">
                        <a14:foregroundMark x1="92188" y1="14451" x2="97266" y2="25145"/>
                        <a14:foregroundMark x1="97266" y1="25145" x2="92578" y2="46821"/>
                        <a14:foregroundMark x1="89453" y1="8671" x2="68750" y2="10405"/>
                        <a14:foregroundMark x1="25781" y1="88439" x2="34766" y2="92197"/>
                      </a14:backgroundRemoval>
                    </a14:imgEffect>
                  </a14:imgLayer>
                </a14:imgProps>
              </a:ext>
              <a:ext uri="{28A0092B-C50C-407E-A947-70E740481C1C}">
                <a14:useLocalDpi xmlns:a14="http://schemas.microsoft.com/office/drawing/2010/main" val="0"/>
              </a:ext>
            </a:extLst>
          </a:blip>
          <a:stretch>
            <a:fillRect/>
          </a:stretch>
        </p:blipFill>
        <p:spPr>
          <a:xfrm>
            <a:off x="-434247" y="169932"/>
            <a:ext cx="4743746" cy="6411470"/>
          </a:xfrm>
          <a:prstGeom prst="rect">
            <a:avLst/>
          </a:prstGeom>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246"/>
                                        </p:tgtEl>
                                        <p:attrNameLst>
                                          <p:attrName>style.visibility</p:attrName>
                                        </p:attrNameLst>
                                      </p:cBhvr>
                                      <p:to>
                                        <p:strVal val="visible"/>
                                      </p:to>
                                    </p:set>
                                    <p:animEffect transition="in" filter="fade">
                                      <p:cBhvr>
                                        <p:cTn id="7" dur="1000"/>
                                        <p:tgtEl>
                                          <p:spTgt spid="10246"/>
                                        </p:tgtEl>
                                      </p:cBhvr>
                                    </p:animEffect>
                                    <p:anim calcmode="lin" valueType="num">
                                      <p:cBhvr>
                                        <p:cTn id="8" dur="1000" fill="hold"/>
                                        <p:tgtEl>
                                          <p:spTgt spid="10246"/>
                                        </p:tgtEl>
                                        <p:attrNameLst>
                                          <p:attrName>ppt_x</p:attrName>
                                        </p:attrNameLst>
                                      </p:cBhvr>
                                      <p:tavLst>
                                        <p:tav tm="0">
                                          <p:val>
                                            <p:strVal val="#ppt_x"/>
                                          </p:val>
                                        </p:tav>
                                        <p:tav tm="100000">
                                          <p:val>
                                            <p:strVal val="#ppt_x"/>
                                          </p:val>
                                        </p:tav>
                                      </p:tavLst>
                                    </p:anim>
                                    <p:anim calcmode="lin" valueType="num">
                                      <p:cBhvr>
                                        <p:cTn id="9" dur="1000" fill="hold"/>
                                        <p:tgtEl>
                                          <p:spTgt spid="1024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1000"/>
                                        <p:tgtEl>
                                          <p:spTgt spid="2"/>
                                        </p:tgtEl>
                                      </p:cBhvr>
                                    </p:animEffect>
                                    <p:anim calcmode="lin" valueType="num">
                                      <p:cBhvr>
                                        <p:cTn id="15" dur="1000" fill="hold"/>
                                        <p:tgtEl>
                                          <p:spTgt spid="2"/>
                                        </p:tgtEl>
                                        <p:attrNameLst>
                                          <p:attrName>ppt_x</p:attrName>
                                        </p:attrNameLst>
                                      </p:cBhvr>
                                      <p:tavLst>
                                        <p:tav tm="0">
                                          <p:val>
                                            <p:strVal val="#ppt_x"/>
                                          </p:val>
                                        </p:tav>
                                        <p:tav tm="100000">
                                          <p:val>
                                            <p:strVal val="#ppt_x"/>
                                          </p:val>
                                        </p:tav>
                                      </p:tavLst>
                                    </p:anim>
                                    <p:anim calcmode="lin" valueType="num">
                                      <p:cBhvr>
                                        <p:cTn id="16"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251"/>
                                        </p:tgtEl>
                                        <p:attrNameLst>
                                          <p:attrName>style.visibility</p:attrName>
                                        </p:attrNameLst>
                                      </p:cBhvr>
                                      <p:to>
                                        <p:strVal val="visible"/>
                                      </p:to>
                                    </p:set>
                                    <p:animEffect transition="in" filter="fade">
                                      <p:cBhvr>
                                        <p:cTn id="21" dur="1000"/>
                                        <p:tgtEl>
                                          <p:spTgt spid="10251"/>
                                        </p:tgtEl>
                                      </p:cBhvr>
                                    </p:animEffect>
                                    <p:anim calcmode="lin" valueType="num">
                                      <p:cBhvr>
                                        <p:cTn id="22" dur="1000" fill="hold"/>
                                        <p:tgtEl>
                                          <p:spTgt spid="10251"/>
                                        </p:tgtEl>
                                        <p:attrNameLst>
                                          <p:attrName>ppt_x</p:attrName>
                                        </p:attrNameLst>
                                      </p:cBhvr>
                                      <p:tavLst>
                                        <p:tav tm="0">
                                          <p:val>
                                            <p:strVal val="#ppt_x"/>
                                          </p:val>
                                        </p:tav>
                                        <p:tav tm="100000">
                                          <p:val>
                                            <p:strVal val="#ppt_x"/>
                                          </p:val>
                                        </p:tav>
                                      </p:tavLst>
                                    </p:anim>
                                    <p:anim calcmode="lin" valueType="num">
                                      <p:cBhvr>
                                        <p:cTn id="23" dur="1000" fill="hold"/>
                                        <p:tgtEl>
                                          <p:spTgt spid="1025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6" grpId="0"/>
      <p:bldP spid="10251" grpId="0"/>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8">
            <a:extLst>
              <a:ext uri="{FF2B5EF4-FFF2-40B4-BE49-F238E27FC236}">
                <a16:creationId xmlns:a16="http://schemas.microsoft.com/office/drawing/2014/main" id="{C9C3758C-AED2-43DA-84D7-2B017CE4015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9700153">
            <a:off x="9276454" y="2539081"/>
            <a:ext cx="2244725" cy="184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7" name="Picture 6">
            <a:extLst>
              <a:ext uri="{FF2B5EF4-FFF2-40B4-BE49-F238E27FC236}">
                <a16:creationId xmlns:a16="http://schemas.microsoft.com/office/drawing/2014/main" id="{8804BF23-1435-4480-B7C6-BBFB44C8E11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91729" y="3717132"/>
            <a:ext cx="1101725"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8" name="Picture 2">
            <a:extLst>
              <a:ext uri="{FF2B5EF4-FFF2-40B4-BE49-F238E27FC236}">
                <a16:creationId xmlns:a16="http://schemas.microsoft.com/office/drawing/2014/main" id="{05A4C6C0-CA01-45EF-9A52-B0A1273AA54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679113" y="3429000"/>
            <a:ext cx="1339850" cy="176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26">
            <a:extLst>
              <a:ext uri="{FF2B5EF4-FFF2-40B4-BE49-F238E27FC236}">
                <a16:creationId xmlns:a16="http://schemas.microsoft.com/office/drawing/2014/main" id="{9F83EA44-DAB9-4335-9362-30AA1EBA95E2}"/>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0113798" y="4599061"/>
            <a:ext cx="1193800" cy="1154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a:extLst>
              <a:ext uri="{FF2B5EF4-FFF2-40B4-BE49-F238E27FC236}">
                <a16:creationId xmlns:a16="http://schemas.microsoft.com/office/drawing/2014/main" id="{9FEC6C7F-AC1A-4BB3-B7FD-32AA082AEEEC}"/>
              </a:ext>
            </a:extLst>
          </p:cNvPr>
          <p:cNvSpPr/>
          <p:nvPr/>
        </p:nvSpPr>
        <p:spPr>
          <a:xfrm>
            <a:off x="-391371" y="447677"/>
            <a:ext cx="9397259" cy="971550"/>
          </a:xfrm>
          <a:prstGeom prst="roundRect">
            <a:avLst/>
          </a:prstGeom>
          <a:solidFill>
            <a:schemeClr val="accent1">
              <a:lumMod val="60000"/>
              <a:lumOff val="40000"/>
              <a:alpha val="1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 name="Title 5">
            <a:extLst>
              <a:ext uri="{FF2B5EF4-FFF2-40B4-BE49-F238E27FC236}">
                <a16:creationId xmlns:a16="http://schemas.microsoft.com/office/drawing/2014/main" id="{969D4357-2759-4935-B91B-F96FCE7E1F53}"/>
              </a:ext>
            </a:extLst>
          </p:cNvPr>
          <p:cNvSpPr>
            <a:spLocks noGrp="1"/>
          </p:cNvSpPr>
          <p:nvPr>
            <p:ph type="title"/>
          </p:nvPr>
        </p:nvSpPr>
        <p:spPr>
          <a:xfrm>
            <a:off x="3373665" y="286787"/>
            <a:ext cx="5520305" cy="1325562"/>
          </a:xfrm>
        </p:spPr>
        <p:txBody>
          <a:bodyPr rtlCol="0"/>
          <a:lstStyle/>
          <a:p>
            <a:pPr eaLnBrk="1" fontAlgn="auto" hangingPunct="1">
              <a:spcAft>
                <a:spcPts val="0"/>
              </a:spcAft>
              <a:defRPr/>
            </a:pPr>
            <a:r>
              <a:rPr lang="en-GB" dirty="0">
                <a:solidFill>
                  <a:schemeClr val="accent3">
                    <a:lumMod val="50000"/>
                  </a:schemeClr>
                </a:solidFill>
                <a:latin typeface="Twinkl" pitchFamily="2" charset="0"/>
              </a:rPr>
              <a:t>Fruit and Vegetables</a:t>
            </a:r>
          </a:p>
        </p:txBody>
      </p:sp>
      <p:sp>
        <p:nvSpPr>
          <p:cNvPr id="11272" name="Rectangle 15">
            <a:extLst>
              <a:ext uri="{FF2B5EF4-FFF2-40B4-BE49-F238E27FC236}">
                <a16:creationId xmlns:a16="http://schemas.microsoft.com/office/drawing/2014/main" id="{C1DDBA2B-DFB6-4987-8496-4CD9E32496A9}"/>
              </a:ext>
            </a:extLst>
          </p:cNvPr>
          <p:cNvSpPr>
            <a:spLocks noChangeArrowheads="1"/>
          </p:cNvSpPr>
          <p:nvPr/>
        </p:nvSpPr>
        <p:spPr bwMode="auto">
          <a:xfrm>
            <a:off x="720728" y="2276475"/>
            <a:ext cx="7388224" cy="403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US" altLang="en-US" sz="1600" dirty="0">
                <a:solidFill>
                  <a:schemeClr val="tx1"/>
                </a:solidFill>
                <a:latin typeface="Twinkl" panose="020B0604020202020204" pitchFamily="2" charset="0"/>
              </a:rPr>
              <a:t>A portion of fruit (150g) is roughly equivalent to:</a:t>
            </a:r>
          </a:p>
          <a:p>
            <a:pPr>
              <a:lnSpc>
                <a:spcPct val="100000"/>
              </a:lnSpc>
              <a:spcBef>
                <a:spcPct val="0"/>
              </a:spcBef>
              <a:buFontTx/>
              <a:buNone/>
            </a:pPr>
            <a:endParaRPr lang="en-US" altLang="en-US" sz="1600" dirty="0">
              <a:solidFill>
                <a:schemeClr val="tx1"/>
              </a:solidFill>
              <a:latin typeface="Twinkl" panose="020B0604020202020204" pitchFamily="2" charset="0"/>
            </a:endParaRPr>
          </a:p>
          <a:p>
            <a:pPr>
              <a:lnSpc>
                <a:spcPct val="100000"/>
              </a:lnSpc>
              <a:spcBef>
                <a:spcPct val="0"/>
              </a:spcBef>
              <a:buFontTx/>
              <a:buNone/>
            </a:pPr>
            <a:r>
              <a:rPr lang="en-US" altLang="en-US" sz="1600" dirty="0">
                <a:solidFill>
                  <a:schemeClr val="tx1"/>
                </a:solidFill>
                <a:latin typeface="Twinkl" panose="020B0604020202020204" pitchFamily="2" charset="0"/>
              </a:rPr>
              <a:t>1 medium apple, banana, orange or pear</a:t>
            </a:r>
          </a:p>
          <a:p>
            <a:pPr>
              <a:lnSpc>
                <a:spcPct val="100000"/>
              </a:lnSpc>
              <a:spcBef>
                <a:spcPct val="0"/>
              </a:spcBef>
              <a:buFontTx/>
              <a:buNone/>
            </a:pPr>
            <a:r>
              <a:rPr lang="en-US" altLang="en-US" sz="1600" dirty="0">
                <a:solidFill>
                  <a:schemeClr val="tx1"/>
                </a:solidFill>
                <a:latin typeface="Twinkl" panose="020B0604020202020204" pitchFamily="2" charset="0"/>
              </a:rPr>
              <a:t>2 small size apricots, kiwi fruit or plums</a:t>
            </a:r>
          </a:p>
          <a:p>
            <a:pPr>
              <a:lnSpc>
                <a:spcPct val="100000"/>
              </a:lnSpc>
              <a:spcBef>
                <a:spcPct val="0"/>
              </a:spcBef>
              <a:buFontTx/>
              <a:buNone/>
            </a:pPr>
            <a:r>
              <a:rPr lang="en-US" altLang="en-US" sz="1600" dirty="0">
                <a:solidFill>
                  <a:schemeClr val="tx1"/>
                </a:solidFill>
                <a:latin typeface="Twinkl" panose="020B0604020202020204" pitchFamily="2" charset="0"/>
              </a:rPr>
              <a:t>1 cup of diced or canned fruit (no added sugar)</a:t>
            </a:r>
          </a:p>
          <a:p>
            <a:pPr>
              <a:lnSpc>
                <a:spcPct val="100000"/>
              </a:lnSpc>
              <a:spcBef>
                <a:spcPct val="0"/>
              </a:spcBef>
              <a:buFontTx/>
              <a:buNone/>
            </a:pPr>
            <a:r>
              <a:rPr lang="en-US" altLang="en-US" sz="1600" dirty="0">
                <a:solidFill>
                  <a:schemeClr val="tx1"/>
                </a:solidFill>
                <a:latin typeface="Twinkl" panose="020B0604020202020204" pitchFamily="2" charset="0"/>
              </a:rPr>
              <a:t>A portion of vegetables (75g) is roughly equivalent to:</a:t>
            </a:r>
          </a:p>
          <a:p>
            <a:pPr>
              <a:lnSpc>
                <a:spcPct val="100000"/>
              </a:lnSpc>
              <a:spcBef>
                <a:spcPct val="0"/>
              </a:spcBef>
              <a:buFontTx/>
              <a:buNone/>
            </a:pPr>
            <a:r>
              <a:rPr lang="en-US" altLang="en-US" sz="1600" dirty="0">
                <a:solidFill>
                  <a:schemeClr val="tx1"/>
                </a:solidFill>
                <a:latin typeface="Twinkl" panose="020B0604020202020204" pitchFamily="2" charset="0"/>
              </a:rPr>
              <a:t>½ cup cooked green or orange vegetables (for example, broccoli, spinach, carrots or pumpkin)</a:t>
            </a:r>
          </a:p>
          <a:p>
            <a:pPr>
              <a:lnSpc>
                <a:spcPct val="100000"/>
              </a:lnSpc>
              <a:spcBef>
                <a:spcPct val="0"/>
              </a:spcBef>
              <a:buFontTx/>
              <a:buNone/>
            </a:pPr>
            <a:r>
              <a:rPr lang="en-US" altLang="en-US" sz="1600" dirty="0">
                <a:solidFill>
                  <a:schemeClr val="tx1"/>
                </a:solidFill>
                <a:latin typeface="Twinkl" panose="020B0604020202020204" pitchFamily="2" charset="0"/>
              </a:rPr>
              <a:t>½ cup cooked dried or canned beans, peas or lentils (preferably with no added salt)</a:t>
            </a:r>
          </a:p>
          <a:p>
            <a:pPr>
              <a:lnSpc>
                <a:spcPct val="100000"/>
              </a:lnSpc>
              <a:spcBef>
                <a:spcPct val="0"/>
              </a:spcBef>
              <a:buFontTx/>
              <a:buNone/>
            </a:pPr>
            <a:r>
              <a:rPr lang="en-US" altLang="en-US" sz="1600" dirty="0">
                <a:solidFill>
                  <a:schemeClr val="tx1"/>
                </a:solidFill>
                <a:latin typeface="Twinkl" panose="020B0604020202020204" pitchFamily="2" charset="0"/>
              </a:rPr>
              <a:t>1 cup green leafy or raw salad vegetables</a:t>
            </a:r>
          </a:p>
          <a:p>
            <a:pPr>
              <a:lnSpc>
                <a:spcPct val="100000"/>
              </a:lnSpc>
              <a:spcBef>
                <a:spcPct val="0"/>
              </a:spcBef>
              <a:buFontTx/>
              <a:buNone/>
            </a:pPr>
            <a:r>
              <a:rPr lang="en-US" altLang="en-US" sz="1600" dirty="0">
                <a:solidFill>
                  <a:schemeClr val="tx1"/>
                </a:solidFill>
                <a:latin typeface="Twinkl" panose="020B0604020202020204" pitchFamily="2" charset="0"/>
              </a:rPr>
              <a:t>½ cup sweet corn</a:t>
            </a:r>
          </a:p>
          <a:p>
            <a:pPr>
              <a:lnSpc>
                <a:spcPct val="100000"/>
              </a:lnSpc>
              <a:spcBef>
                <a:spcPct val="0"/>
              </a:spcBef>
              <a:buFontTx/>
              <a:buNone/>
            </a:pPr>
            <a:r>
              <a:rPr lang="en-US" altLang="en-US" sz="1600" dirty="0">
                <a:solidFill>
                  <a:schemeClr val="tx1"/>
                </a:solidFill>
                <a:latin typeface="Twinkl" panose="020B0604020202020204" pitchFamily="2" charset="0"/>
              </a:rPr>
              <a:t>½ medium potato or other starchy vegetables (sweet potato)</a:t>
            </a:r>
          </a:p>
          <a:p>
            <a:pPr>
              <a:lnSpc>
                <a:spcPct val="100000"/>
              </a:lnSpc>
              <a:spcBef>
                <a:spcPct val="0"/>
              </a:spcBef>
              <a:buFontTx/>
              <a:buNone/>
            </a:pPr>
            <a:r>
              <a:rPr lang="en-US" altLang="en-US" sz="1600" dirty="0">
                <a:solidFill>
                  <a:schemeClr val="tx1"/>
                </a:solidFill>
                <a:latin typeface="Twinkl" panose="020B0604020202020204" pitchFamily="2" charset="0"/>
              </a:rPr>
              <a:t>1 medium tomato</a:t>
            </a:r>
          </a:p>
          <a:p>
            <a:pPr>
              <a:lnSpc>
                <a:spcPct val="100000"/>
              </a:lnSpc>
              <a:spcBef>
                <a:spcPct val="0"/>
              </a:spcBef>
              <a:buFontTx/>
              <a:buNone/>
            </a:pPr>
            <a:endParaRPr lang="en-US" altLang="en-US" sz="1600" dirty="0">
              <a:solidFill>
                <a:schemeClr val="tx1"/>
              </a:solidFill>
              <a:latin typeface="Twinkl" panose="020B0604020202020204" pitchFamily="2" charset="0"/>
            </a:endParaRPr>
          </a:p>
          <a:p>
            <a:pPr>
              <a:lnSpc>
                <a:spcPct val="100000"/>
              </a:lnSpc>
              <a:spcBef>
                <a:spcPct val="0"/>
              </a:spcBef>
              <a:buFontTx/>
              <a:buNone/>
            </a:pPr>
            <a:r>
              <a:rPr lang="en-US" altLang="en-US" sz="1600" dirty="0">
                <a:solidFill>
                  <a:schemeClr val="tx1"/>
                </a:solidFill>
                <a:latin typeface="Twinkl" panose="020B0604020202020204" pitchFamily="2" charset="0"/>
              </a:rPr>
              <a:t>Eat at least 5 every day!</a:t>
            </a:r>
            <a:endParaRPr lang="en-GB" altLang="en-US" sz="1600" dirty="0">
              <a:solidFill>
                <a:schemeClr val="tx1"/>
              </a:solidFill>
              <a:latin typeface="Twinkl" panose="020B0604020202020204" pitchFamily="2" charset="0"/>
            </a:endParaRPr>
          </a:p>
        </p:txBody>
      </p:sp>
      <p:grpSp>
        <p:nvGrpSpPr>
          <p:cNvPr id="11273" name="Group 1">
            <a:extLst>
              <a:ext uri="{FF2B5EF4-FFF2-40B4-BE49-F238E27FC236}">
                <a16:creationId xmlns:a16="http://schemas.microsoft.com/office/drawing/2014/main" id="{16558C3F-1B3C-4B9B-9C23-A7C08AEEED15}"/>
              </a:ext>
            </a:extLst>
          </p:cNvPr>
          <p:cNvGrpSpPr>
            <a:grpSpLocks/>
          </p:cNvGrpSpPr>
          <p:nvPr/>
        </p:nvGrpSpPr>
        <p:grpSpPr bwMode="auto">
          <a:xfrm>
            <a:off x="2290764" y="1484314"/>
            <a:ext cx="7388225" cy="568325"/>
            <a:chOff x="766468" y="1502247"/>
            <a:chExt cx="7389283" cy="567265"/>
          </a:xfrm>
        </p:grpSpPr>
        <p:sp>
          <p:nvSpPr>
            <p:cNvPr id="21" name="Rounded Rectangle 20">
              <a:extLst>
                <a:ext uri="{FF2B5EF4-FFF2-40B4-BE49-F238E27FC236}">
                  <a16:creationId xmlns:a16="http://schemas.microsoft.com/office/drawing/2014/main" id="{D752EFE1-61F7-4728-AAF8-DC8DD97053F9}"/>
                </a:ext>
              </a:extLst>
            </p:cNvPr>
            <p:cNvSpPr/>
            <p:nvPr/>
          </p:nvSpPr>
          <p:spPr>
            <a:xfrm>
              <a:off x="766468" y="1502247"/>
              <a:ext cx="5819020" cy="567265"/>
            </a:xfrm>
            <a:prstGeom prst="roundRect">
              <a:avLst/>
            </a:prstGeom>
            <a:solidFill>
              <a:srgbClr val="00B050">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277" name="TextBox 6">
              <a:extLst>
                <a:ext uri="{FF2B5EF4-FFF2-40B4-BE49-F238E27FC236}">
                  <a16:creationId xmlns:a16="http://schemas.microsoft.com/office/drawing/2014/main" id="{32F50DB5-375D-43F8-9C8B-63FEF950F3C6}"/>
                </a:ext>
              </a:extLst>
            </p:cNvPr>
            <p:cNvSpPr txBox="1">
              <a:spLocks noChangeArrowheads="1"/>
            </p:cNvSpPr>
            <p:nvPr/>
          </p:nvSpPr>
          <p:spPr bwMode="auto">
            <a:xfrm>
              <a:off x="766468" y="1603658"/>
              <a:ext cx="7389283" cy="399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2000">
                  <a:solidFill>
                    <a:schemeClr val="accent2"/>
                  </a:solidFill>
                  <a:latin typeface="Twinkl" panose="020B0604020202020204" pitchFamily="2" charset="0"/>
                </a:rPr>
                <a:t>What counts as 1 portion of fruit and vegetables?</a:t>
              </a:r>
            </a:p>
          </p:txBody>
        </p:sp>
      </p:grpSp>
      <p:pic>
        <p:nvPicPr>
          <p:cNvPr id="11274" name="Picture 9">
            <a:extLst>
              <a:ext uri="{FF2B5EF4-FFF2-40B4-BE49-F238E27FC236}">
                <a16:creationId xmlns:a16="http://schemas.microsoft.com/office/drawing/2014/main" id="{E8F2948B-6F71-4FE4-ADD7-EAE1F413D731}"/>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rot="20447559">
            <a:off x="10714072" y="5152322"/>
            <a:ext cx="1208087" cy="93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5" name="Picture 10">
            <a:extLst>
              <a:ext uri="{FF2B5EF4-FFF2-40B4-BE49-F238E27FC236}">
                <a16:creationId xmlns:a16="http://schemas.microsoft.com/office/drawing/2014/main" id="{68D1A5A5-5873-406A-B6BD-406553D9DDE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829835" y="5594604"/>
            <a:ext cx="1790700" cy="101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4" name="Group 1">
            <a:extLst>
              <a:ext uri="{FF2B5EF4-FFF2-40B4-BE49-F238E27FC236}">
                <a16:creationId xmlns:a16="http://schemas.microsoft.com/office/drawing/2014/main" id="{7025F58D-2288-4F3A-B6CC-73DFD65B811E}"/>
              </a:ext>
            </a:extLst>
          </p:cNvPr>
          <p:cNvGrpSpPr>
            <a:grpSpLocks/>
          </p:cNvGrpSpPr>
          <p:nvPr/>
        </p:nvGrpSpPr>
        <p:grpSpPr bwMode="auto">
          <a:xfrm>
            <a:off x="211139" y="270973"/>
            <a:ext cx="1620837" cy="1211262"/>
            <a:chOff x="92896" y="5150345"/>
            <a:chExt cx="2282955" cy="1601997"/>
          </a:xfrm>
        </p:grpSpPr>
        <p:pic>
          <p:nvPicPr>
            <p:cNvPr id="15" name="Picture 4">
              <a:extLst>
                <a:ext uri="{FF2B5EF4-FFF2-40B4-BE49-F238E27FC236}">
                  <a16:creationId xmlns:a16="http://schemas.microsoft.com/office/drawing/2014/main" id="{F98E0F34-D765-494A-B6FE-04B5675C0C3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2896" y="5150345"/>
              <a:ext cx="2282955" cy="1601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5">
              <a:extLst>
                <a:ext uri="{FF2B5EF4-FFF2-40B4-BE49-F238E27FC236}">
                  <a16:creationId xmlns:a16="http://schemas.microsoft.com/office/drawing/2014/main" id="{06288DC6-5702-4BE7-BBEC-488C72563E8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02755" y="5591689"/>
              <a:ext cx="1085813" cy="696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2000" fill="hold"/>
                                        <p:tgtEl>
                                          <p:spTgt spid="14"/>
                                        </p:tgtEl>
                                        <p:attrNameLst>
                                          <p:attrName>ppt_w</p:attrName>
                                        </p:attrNameLst>
                                      </p:cBhvr>
                                      <p:tavLst>
                                        <p:tav tm="0">
                                          <p:val>
                                            <p:fltVal val="0"/>
                                          </p:val>
                                        </p:tav>
                                        <p:tav tm="100000">
                                          <p:val>
                                            <p:strVal val="#ppt_w"/>
                                          </p:val>
                                        </p:tav>
                                      </p:tavLst>
                                    </p:anim>
                                    <p:anim calcmode="lin" valueType="num">
                                      <p:cBhvr>
                                        <p:cTn id="8" dur="2000" fill="hold"/>
                                        <p:tgtEl>
                                          <p:spTgt spid="14"/>
                                        </p:tgtEl>
                                        <p:attrNameLst>
                                          <p:attrName>ppt_h</p:attrName>
                                        </p:attrNameLst>
                                      </p:cBhvr>
                                      <p:tavLst>
                                        <p:tav tm="0">
                                          <p:val>
                                            <p:fltVal val="0"/>
                                          </p:val>
                                        </p:tav>
                                        <p:tav tm="100000">
                                          <p:val>
                                            <p:strVal val="#ppt_h"/>
                                          </p:val>
                                        </p:tav>
                                      </p:tavLst>
                                    </p:anim>
                                    <p:anim calcmode="lin" valueType="num">
                                      <p:cBhvr>
                                        <p:cTn id="9" dur="2000" fill="hold"/>
                                        <p:tgtEl>
                                          <p:spTgt spid="14"/>
                                        </p:tgtEl>
                                        <p:attrNameLst>
                                          <p:attrName>style.rotation</p:attrName>
                                        </p:attrNameLst>
                                      </p:cBhvr>
                                      <p:tavLst>
                                        <p:tav tm="0">
                                          <p:val>
                                            <p:fltVal val="90"/>
                                          </p:val>
                                        </p:tav>
                                        <p:tav tm="100000">
                                          <p:val>
                                            <p:fltVal val="0"/>
                                          </p:val>
                                        </p:tav>
                                      </p:tavLst>
                                    </p:anim>
                                    <p:animEffect transition="in" filter="fade">
                                      <p:cBhvr>
                                        <p:cTn id="10"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64C0B723-45A3-48E1-9D2E-344EFCDFA38C}"/>
              </a:ext>
            </a:extLst>
          </p:cNvPr>
          <p:cNvSpPr/>
          <p:nvPr/>
        </p:nvSpPr>
        <p:spPr>
          <a:xfrm>
            <a:off x="-265824" y="268288"/>
            <a:ext cx="9974974" cy="974725"/>
          </a:xfrm>
          <a:prstGeom prst="roundRect">
            <a:avLst/>
          </a:prstGeom>
          <a:solidFill>
            <a:schemeClr val="accent1">
              <a:lumMod val="60000"/>
              <a:lumOff val="40000"/>
              <a:alpha val="1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 name="Title 5">
            <a:extLst>
              <a:ext uri="{FF2B5EF4-FFF2-40B4-BE49-F238E27FC236}">
                <a16:creationId xmlns:a16="http://schemas.microsoft.com/office/drawing/2014/main" id="{8C553521-5EC2-46EC-B833-55192E60A432}"/>
              </a:ext>
            </a:extLst>
          </p:cNvPr>
          <p:cNvSpPr>
            <a:spLocks noGrp="1"/>
          </p:cNvSpPr>
          <p:nvPr>
            <p:ph type="title"/>
          </p:nvPr>
        </p:nvSpPr>
        <p:spPr>
          <a:xfrm>
            <a:off x="1985962" y="227012"/>
            <a:ext cx="8220075" cy="1095375"/>
          </a:xfrm>
        </p:spPr>
        <p:txBody>
          <a:bodyPr rtlCol="0">
            <a:normAutofit/>
          </a:bodyPr>
          <a:lstStyle/>
          <a:p>
            <a:pPr eaLnBrk="1" fontAlgn="auto" hangingPunct="1">
              <a:spcAft>
                <a:spcPts val="0"/>
              </a:spcAft>
              <a:defRPr/>
            </a:pPr>
            <a:r>
              <a:rPr lang="en-GB" dirty="0">
                <a:solidFill>
                  <a:schemeClr val="accent3">
                    <a:lumMod val="50000"/>
                  </a:schemeClr>
                </a:solidFill>
                <a:latin typeface="Twinkl" pitchFamily="2" charset="0"/>
              </a:rPr>
              <a:t>Bread, Rice, Potatoes &amp; Pasta</a:t>
            </a:r>
          </a:p>
        </p:txBody>
      </p:sp>
      <p:grpSp>
        <p:nvGrpSpPr>
          <p:cNvPr id="12292" name="Group 9">
            <a:extLst>
              <a:ext uri="{FF2B5EF4-FFF2-40B4-BE49-F238E27FC236}">
                <a16:creationId xmlns:a16="http://schemas.microsoft.com/office/drawing/2014/main" id="{9407EBC4-F671-48C7-815D-1FFCCE63B867}"/>
              </a:ext>
            </a:extLst>
          </p:cNvPr>
          <p:cNvGrpSpPr>
            <a:grpSpLocks/>
          </p:cNvGrpSpPr>
          <p:nvPr/>
        </p:nvGrpSpPr>
        <p:grpSpPr bwMode="auto">
          <a:xfrm>
            <a:off x="2293938" y="1485900"/>
            <a:ext cx="5154612" cy="482600"/>
            <a:chOff x="769756" y="1608667"/>
            <a:chExt cx="3207962" cy="483687"/>
          </a:xfrm>
        </p:grpSpPr>
        <p:sp>
          <p:nvSpPr>
            <p:cNvPr id="21" name="Rounded Rectangle 20">
              <a:extLst>
                <a:ext uri="{FF2B5EF4-FFF2-40B4-BE49-F238E27FC236}">
                  <a16:creationId xmlns:a16="http://schemas.microsoft.com/office/drawing/2014/main" id="{09AE975F-3301-4CAE-9A78-808914DDBA83}"/>
                </a:ext>
              </a:extLst>
            </p:cNvPr>
            <p:cNvSpPr/>
            <p:nvPr/>
          </p:nvSpPr>
          <p:spPr>
            <a:xfrm>
              <a:off x="769756" y="1608667"/>
              <a:ext cx="3140264" cy="483687"/>
            </a:xfrm>
            <a:prstGeom prst="roundRect">
              <a:avLst/>
            </a:prstGeom>
            <a:solidFill>
              <a:srgbClr val="00B050">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304" name="TextBox 6">
              <a:extLst>
                <a:ext uri="{FF2B5EF4-FFF2-40B4-BE49-F238E27FC236}">
                  <a16:creationId xmlns:a16="http://schemas.microsoft.com/office/drawing/2014/main" id="{A76AF1CC-3C8F-46E3-B81D-5800F4C8BDD6}"/>
                </a:ext>
              </a:extLst>
            </p:cNvPr>
            <p:cNvSpPr txBox="1">
              <a:spLocks noChangeArrowheads="1"/>
            </p:cNvSpPr>
            <p:nvPr/>
          </p:nvSpPr>
          <p:spPr bwMode="auto">
            <a:xfrm>
              <a:off x="1406087" y="1642080"/>
              <a:ext cx="2571631" cy="399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2000" dirty="0">
                  <a:solidFill>
                    <a:schemeClr val="accent2"/>
                  </a:solidFill>
                  <a:latin typeface="Twinkl" panose="020B0604020202020204" pitchFamily="2" charset="0"/>
                </a:rPr>
                <a:t>(and other starchy foods)</a:t>
              </a:r>
            </a:p>
          </p:txBody>
        </p:sp>
      </p:grpSp>
      <p:sp>
        <p:nvSpPr>
          <p:cNvPr id="12293" name="Rectangle 4">
            <a:extLst>
              <a:ext uri="{FF2B5EF4-FFF2-40B4-BE49-F238E27FC236}">
                <a16:creationId xmlns:a16="http://schemas.microsoft.com/office/drawing/2014/main" id="{D3CE5013-CCF6-4315-8BAF-F7697957FF7E}"/>
              </a:ext>
            </a:extLst>
          </p:cNvPr>
          <p:cNvSpPr>
            <a:spLocks noChangeArrowheads="1"/>
          </p:cNvSpPr>
          <p:nvPr/>
        </p:nvSpPr>
        <p:spPr bwMode="auto">
          <a:xfrm>
            <a:off x="8684805" y="1259345"/>
            <a:ext cx="3121267"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latin typeface="Twinkl" panose="020B0604020202020204" pitchFamily="2" charset="0"/>
              </a:rPr>
              <a:t>Remember - potatoes don’t count as one of your fruit or vegetables! </a:t>
            </a:r>
          </a:p>
        </p:txBody>
      </p:sp>
      <p:sp>
        <p:nvSpPr>
          <p:cNvPr id="8" name="Rectangle 7">
            <a:extLst>
              <a:ext uri="{FF2B5EF4-FFF2-40B4-BE49-F238E27FC236}">
                <a16:creationId xmlns:a16="http://schemas.microsoft.com/office/drawing/2014/main" id="{94DB45DC-BFEC-4C09-BDB5-9F0275E613E7}"/>
              </a:ext>
            </a:extLst>
          </p:cNvPr>
          <p:cNvSpPr/>
          <p:nvPr/>
        </p:nvSpPr>
        <p:spPr>
          <a:xfrm>
            <a:off x="1104605" y="4214082"/>
            <a:ext cx="6959115" cy="1661993"/>
          </a:xfrm>
          <a:prstGeom prst="rect">
            <a:avLst/>
          </a:prstGeom>
        </p:spPr>
        <p:txBody>
          <a:bodyPr wrap="square">
            <a:spAutoFit/>
          </a:bodyPr>
          <a:lstStyle/>
          <a:p>
            <a:pPr eaLnBrk="1" fontAlgn="auto" hangingPunct="1">
              <a:spcAft>
                <a:spcPts val="0"/>
              </a:spcAft>
              <a:defRPr/>
            </a:pPr>
            <a:r>
              <a:rPr lang="en-GB" altLang="en-US" sz="2800" dirty="0">
                <a:solidFill>
                  <a:srgbClr val="000000"/>
                </a:solidFill>
                <a:latin typeface="Twinkl" pitchFamily="2" charset="0"/>
              </a:rPr>
              <a:t>Watch out for the added fats used when you cook and serve them; this is what increases the calorie content.</a:t>
            </a:r>
          </a:p>
          <a:p>
            <a:pPr eaLnBrk="1" fontAlgn="auto" hangingPunct="1">
              <a:spcAft>
                <a:spcPts val="0"/>
              </a:spcAft>
              <a:defRPr/>
            </a:pPr>
            <a:endParaRPr lang="en-US" altLang="en-US" sz="1600" dirty="0">
              <a:latin typeface="+mn-lt"/>
            </a:endParaRPr>
          </a:p>
        </p:txBody>
      </p:sp>
      <p:pic>
        <p:nvPicPr>
          <p:cNvPr id="12295" name="Picture 8">
            <a:extLst>
              <a:ext uri="{FF2B5EF4-FFF2-40B4-BE49-F238E27FC236}">
                <a16:creationId xmlns:a16="http://schemas.microsoft.com/office/drawing/2014/main" id="{7D5FA29B-0E86-4E38-B446-BDD5CCA73F8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747937" y="4486960"/>
            <a:ext cx="1827212" cy="133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6" name="Picture 10">
            <a:extLst>
              <a:ext uri="{FF2B5EF4-FFF2-40B4-BE49-F238E27FC236}">
                <a16:creationId xmlns:a16="http://schemas.microsoft.com/office/drawing/2014/main" id="{5F789DB0-D0FE-4017-B483-AB125645C99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22394" y="5432192"/>
            <a:ext cx="1871662" cy="118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7" name="Rectangle 12">
            <a:extLst>
              <a:ext uri="{FF2B5EF4-FFF2-40B4-BE49-F238E27FC236}">
                <a16:creationId xmlns:a16="http://schemas.microsoft.com/office/drawing/2014/main" id="{BAF77682-7A0F-4F47-9A98-29DF6C4FC406}"/>
              </a:ext>
            </a:extLst>
          </p:cNvPr>
          <p:cNvSpPr>
            <a:spLocks noChangeArrowheads="1"/>
          </p:cNvSpPr>
          <p:nvPr/>
        </p:nvSpPr>
        <p:spPr bwMode="auto">
          <a:xfrm>
            <a:off x="327545" y="2135188"/>
            <a:ext cx="8220075"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2400" dirty="0">
                <a:solidFill>
                  <a:srgbClr val="000000"/>
                </a:solidFill>
                <a:latin typeface="Twinkl" panose="020B0604020202020204" pitchFamily="2" charset="0"/>
              </a:rPr>
              <a:t>Starchy foods are a good source of energy and the main source of a range of nutrients in our diet.</a:t>
            </a:r>
          </a:p>
          <a:p>
            <a:pPr eaLnBrk="1" hangingPunct="1">
              <a:lnSpc>
                <a:spcPct val="100000"/>
              </a:lnSpc>
              <a:spcBef>
                <a:spcPct val="0"/>
              </a:spcBef>
              <a:buFontTx/>
              <a:buNone/>
            </a:pPr>
            <a:r>
              <a:rPr lang="en-GB" altLang="en-US" sz="2400" dirty="0">
                <a:solidFill>
                  <a:srgbClr val="000000"/>
                </a:solidFill>
                <a:latin typeface="Twinkl" panose="020B0604020202020204" pitchFamily="2" charset="0"/>
              </a:rPr>
              <a:t>As well as starch, they contain fibre, calcium, iron and B vitamins.</a:t>
            </a:r>
          </a:p>
          <a:p>
            <a:pPr eaLnBrk="1" hangingPunct="1">
              <a:lnSpc>
                <a:spcPct val="100000"/>
              </a:lnSpc>
              <a:spcBef>
                <a:spcPct val="0"/>
              </a:spcBef>
              <a:buFontTx/>
              <a:buNone/>
            </a:pPr>
            <a:r>
              <a:rPr lang="en-GB" altLang="en-US" sz="2400" dirty="0">
                <a:solidFill>
                  <a:srgbClr val="000000"/>
                </a:solidFill>
                <a:latin typeface="Twinkl" panose="020B0604020202020204" pitchFamily="2" charset="0"/>
              </a:rPr>
              <a:t>You should eat lots of these foods every day.</a:t>
            </a:r>
          </a:p>
        </p:txBody>
      </p:sp>
      <p:pic>
        <p:nvPicPr>
          <p:cNvPr id="12298" name="Picture 13">
            <a:extLst>
              <a:ext uri="{FF2B5EF4-FFF2-40B4-BE49-F238E27FC236}">
                <a16:creationId xmlns:a16="http://schemas.microsoft.com/office/drawing/2014/main" id="{99409B75-EE39-4130-966F-A913B2BCDA44}"/>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19679126">
            <a:off x="9946499" y="2890837"/>
            <a:ext cx="125730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9" name="Picture 21">
            <a:extLst>
              <a:ext uri="{FF2B5EF4-FFF2-40B4-BE49-F238E27FC236}">
                <a16:creationId xmlns:a16="http://schemas.microsoft.com/office/drawing/2014/main" id="{5C15F06A-AA4E-4364-9E46-D42D43FE4B99}"/>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8770240" flipV="1">
            <a:off x="10657811" y="2908710"/>
            <a:ext cx="1257300" cy="109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0" name="Picture 11">
            <a:extLst>
              <a:ext uri="{FF2B5EF4-FFF2-40B4-BE49-F238E27FC236}">
                <a16:creationId xmlns:a16="http://schemas.microsoft.com/office/drawing/2014/main" id="{3363E8CB-6740-4AB7-BBB1-FC495CBC055E}"/>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9709150" y="5476935"/>
            <a:ext cx="2327275" cy="1104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a:extLst>
              <a:ext uri="{FF2B5EF4-FFF2-40B4-BE49-F238E27FC236}">
                <a16:creationId xmlns:a16="http://schemas.microsoft.com/office/drawing/2014/main" id="{1F61AD22-27EA-4395-82DB-EBF7D0B66EE2}"/>
              </a:ext>
            </a:extLst>
          </p:cNvPr>
          <p:cNvSpPr/>
          <p:nvPr/>
        </p:nvSpPr>
        <p:spPr>
          <a:xfrm>
            <a:off x="1085877" y="4102168"/>
            <a:ext cx="6565289" cy="1579169"/>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8" name="Rectangle 17">
            <a:extLst>
              <a:ext uri="{FF2B5EF4-FFF2-40B4-BE49-F238E27FC236}">
                <a16:creationId xmlns:a16="http://schemas.microsoft.com/office/drawing/2014/main" id="{B793348E-A399-4F7E-A27A-F75AD955CA98}"/>
              </a:ext>
            </a:extLst>
          </p:cNvPr>
          <p:cNvSpPr/>
          <p:nvPr/>
        </p:nvSpPr>
        <p:spPr>
          <a:xfrm>
            <a:off x="8598711" y="1278257"/>
            <a:ext cx="3180781" cy="909988"/>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nvGrpSpPr>
          <p:cNvPr id="17" name="Group 1">
            <a:extLst>
              <a:ext uri="{FF2B5EF4-FFF2-40B4-BE49-F238E27FC236}">
                <a16:creationId xmlns:a16="http://schemas.microsoft.com/office/drawing/2014/main" id="{891310B2-EEA3-4A38-833A-DD48F9AF0D6C}"/>
              </a:ext>
            </a:extLst>
          </p:cNvPr>
          <p:cNvGrpSpPr>
            <a:grpSpLocks/>
          </p:cNvGrpSpPr>
          <p:nvPr/>
        </p:nvGrpSpPr>
        <p:grpSpPr bwMode="auto">
          <a:xfrm>
            <a:off x="211139" y="166783"/>
            <a:ext cx="1620837" cy="1211262"/>
            <a:chOff x="92896" y="5150345"/>
            <a:chExt cx="2282955" cy="1601997"/>
          </a:xfrm>
        </p:grpSpPr>
        <p:pic>
          <p:nvPicPr>
            <p:cNvPr id="19" name="Picture 4">
              <a:extLst>
                <a:ext uri="{FF2B5EF4-FFF2-40B4-BE49-F238E27FC236}">
                  <a16:creationId xmlns:a16="http://schemas.microsoft.com/office/drawing/2014/main" id="{96555BCB-63A2-4269-B1BF-F652EEF6FBC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2896" y="5150345"/>
              <a:ext cx="2282955" cy="1601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5">
              <a:extLst>
                <a:ext uri="{FF2B5EF4-FFF2-40B4-BE49-F238E27FC236}">
                  <a16:creationId xmlns:a16="http://schemas.microsoft.com/office/drawing/2014/main" id="{BAF4A8F2-7CAD-4B73-A070-2CDF934850C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02755" y="5591689"/>
              <a:ext cx="1085813" cy="696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2" name="Picture 8">
            <a:extLst>
              <a:ext uri="{FF2B5EF4-FFF2-40B4-BE49-F238E27FC236}">
                <a16:creationId xmlns:a16="http://schemas.microsoft.com/office/drawing/2014/main" id="{C1354F7A-61FA-4144-913E-0A74C02C4BF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095" y="5395849"/>
            <a:ext cx="1516063" cy="151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2000" fill="hold"/>
                                        <p:tgtEl>
                                          <p:spTgt spid="17"/>
                                        </p:tgtEl>
                                        <p:attrNameLst>
                                          <p:attrName>ppt_w</p:attrName>
                                        </p:attrNameLst>
                                      </p:cBhvr>
                                      <p:tavLst>
                                        <p:tav tm="0">
                                          <p:val>
                                            <p:fltVal val="0"/>
                                          </p:val>
                                        </p:tav>
                                        <p:tav tm="100000">
                                          <p:val>
                                            <p:strVal val="#ppt_w"/>
                                          </p:val>
                                        </p:tav>
                                      </p:tavLst>
                                    </p:anim>
                                    <p:anim calcmode="lin" valueType="num">
                                      <p:cBhvr>
                                        <p:cTn id="8" dur="2000" fill="hold"/>
                                        <p:tgtEl>
                                          <p:spTgt spid="17"/>
                                        </p:tgtEl>
                                        <p:attrNameLst>
                                          <p:attrName>ppt_h</p:attrName>
                                        </p:attrNameLst>
                                      </p:cBhvr>
                                      <p:tavLst>
                                        <p:tav tm="0">
                                          <p:val>
                                            <p:fltVal val="0"/>
                                          </p:val>
                                        </p:tav>
                                        <p:tav tm="100000">
                                          <p:val>
                                            <p:strVal val="#ppt_h"/>
                                          </p:val>
                                        </p:tav>
                                      </p:tavLst>
                                    </p:anim>
                                    <p:anim calcmode="lin" valueType="num">
                                      <p:cBhvr>
                                        <p:cTn id="9" dur="2000" fill="hold"/>
                                        <p:tgtEl>
                                          <p:spTgt spid="17"/>
                                        </p:tgtEl>
                                        <p:attrNameLst>
                                          <p:attrName>style.rotation</p:attrName>
                                        </p:attrNameLst>
                                      </p:cBhvr>
                                      <p:tavLst>
                                        <p:tav tm="0">
                                          <p:val>
                                            <p:fltVal val="90"/>
                                          </p:val>
                                        </p:tav>
                                        <p:tav tm="100000">
                                          <p:val>
                                            <p:fltVal val="0"/>
                                          </p:val>
                                        </p:tav>
                                      </p:tavLst>
                                    </p:anim>
                                    <p:animEffect transition="in" filter="fade">
                                      <p:cBhvr>
                                        <p:cTn id="10" dur="2000"/>
                                        <p:tgtEl>
                                          <p:spTgt spid="17"/>
                                        </p:tgtEl>
                                      </p:cBhvr>
                                    </p:animEffect>
                                  </p:childTnLst>
                                </p:cTn>
                              </p:par>
                            </p:childTnLst>
                          </p:cTn>
                        </p:par>
                        <p:par>
                          <p:cTn id="11" fill="hold">
                            <p:stCondLst>
                              <p:cond delay="2000"/>
                            </p:stCondLst>
                            <p:childTnLst>
                              <p:par>
                                <p:cTn id="12" presetID="42" presetClass="entr" presetSubtype="0" fill="hold" nodeType="afterEffect">
                                  <p:stCondLst>
                                    <p:cond delay="0"/>
                                  </p:stCondLst>
                                  <p:childTnLst>
                                    <p:set>
                                      <p:cBhvr>
                                        <p:cTn id="13" dur="1" fill="hold">
                                          <p:stCondLst>
                                            <p:cond delay="0"/>
                                          </p:stCondLst>
                                        </p:cTn>
                                        <p:tgtEl>
                                          <p:spTgt spid="22"/>
                                        </p:tgtEl>
                                        <p:attrNameLst>
                                          <p:attrName>style.visibility</p:attrName>
                                        </p:attrNameLst>
                                      </p:cBhvr>
                                      <p:to>
                                        <p:strVal val="visible"/>
                                      </p:to>
                                    </p:set>
                                    <p:animEffect transition="in" filter="fade">
                                      <p:cBhvr>
                                        <p:cTn id="14" dur="1000"/>
                                        <p:tgtEl>
                                          <p:spTgt spid="22"/>
                                        </p:tgtEl>
                                      </p:cBhvr>
                                    </p:animEffect>
                                    <p:anim calcmode="lin" valueType="num">
                                      <p:cBhvr>
                                        <p:cTn id="15" dur="1000" fill="hold"/>
                                        <p:tgtEl>
                                          <p:spTgt spid="22"/>
                                        </p:tgtEl>
                                        <p:attrNameLst>
                                          <p:attrName>ppt_x</p:attrName>
                                        </p:attrNameLst>
                                      </p:cBhvr>
                                      <p:tavLst>
                                        <p:tav tm="0">
                                          <p:val>
                                            <p:strVal val="#ppt_x"/>
                                          </p:val>
                                        </p:tav>
                                        <p:tav tm="100000">
                                          <p:val>
                                            <p:strVal val="#ppt_x"/>
                                          </p:val>
                                        </p:tav>
                                      </p:tavLst>
                                    </p:anim>
                                    <p:anim calcmode="lin" valueType="num">
                                      <p:cBhvr>
                                        <p:cTn id="16"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2847AFD0-84BA-49F8-BC74-8209B8EDC79D}"/>
              </a:ext>
            </a:extLst>
          </p:cNvPr>
          <p:cNvSpPr/>
          <p:nvPr/>
        </p:nvSpPr>
        <p:spPr>
          <a:xfrm>
            <a:off x="2274888" y="512763"/>
            <a:ext cx="7632700" cy="971550"/>
          </a:xfrm>
          <a:prstGeom prst="roundRect">
            <a:avLst/>
          </a:prstGeom>
          <a:solidFill>
            <a:schemeClr val="accent1">
              <a:lumMod val="60000"/>
              <a:lumOff val="40000"/>
              <a:alpha val="1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 name="Title 5">
            <a:extLst>
              <a:ext uri="{FF2B5EF4-FFF2-40B4-BE49-F238E27FC236}">
                <a16:creationId xmlns:a16="http://schemas.microsoft.com/office/drawing/2014/main" id="{4686A79F-1A81-4EF5-B99D-3F98C2B91726}"/>
              </a:ext>
            </a:extLst>
          </p:cNvPr>
          <p:cNvSpPr>
            <a:spLocks noGrp="1"/>
          </p:cNvSpPr>
          <p:nvPr>
            <p:ph type="title"/>
          </p:nvPr>
        </p:nvSpPr>
        <p:spPr>
          <a:xfrm>
            <a:off x="1981201" y="385764"/>
            <a:ext cx="8220075" cy="1323975"/>
          </a:xfrm>
        </p:spPr>
        <p:txBody>
          <a:bodyPr rtlCol="0"/>
          <a:lstStyle/>
          <a:p>
            <a:pPr eaLnBrk="1" fontAlgn="auto" hangingPunct="1">
              <a:spcAft>
                <a:spcPts val="0"/>
              </a:spcAft>
              <a:defRPr/>
            </a:pPr>
            <a:r>
              <a:rPr lang="en-GB" dirty="0">
                <a:solidFill>
                  <a:schemeClr val="accent3">
                    <a:lumMod val="50000"/>
                  </a:schemeClr>
                </a:solidFill>
                <a:latin typeface="Twinkl" pitchFamily="2" charset="0"/>
              </a:rPr>
              <a:t>Milk and Dairy</a:t>
            </a:r>
          </a:p>
        </p:txBody>
      </p:sp>
      <p:pic>
        <p:nvPicPr>
          <p:cNvPr id="13316" name="Picture 1">
            <a:extLst>
              <a:ext uri="{FF2B5EF4-FFF2-40B4-BE49-F238E27FC236}">
                <a16:creationId xmlns:a16="http://schemas.microsoft.com/office/drawing/2014/main" id="{0380A39B-7EDF-4255-A7B1-9DA74AD5F92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638631" y="1549601"/>
            <a:ext cx="1331912" cy="172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7" name="Picture 4">
            <a:extLst>
              <a:ext uri="{FF2B5EF4-FFF2-40B4-BE49-F238E27FC236}">
                <a16:creationId xmlns:a16="http://schemas.microsoft.com/office/drawing/2014/main" id="{0C35B574-CFCB-4322-A36D-772DA49A461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940131" y="1888288"/>
            <a:ext cx="1062038"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8" name="Picture 7">
            <a:extLst>
              <a:ext uri="{FF2B5EF4-FFF2-40B4-BE49-F238E27FC236}">
                <a16:creationId xmlns:a16="http://schemas.microsoft.com/office/drawing/2014/main" id="{BC13342F-8DD5-4E40-B660-F48040CC624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9421813" y="3166605"/>
            <a:ext cx="2136775" cy="1192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9" name="Picture 8">
            <a:extLst>
              <a:ext uri="{FF2B5EF4-FFF2-40B4-BE49-F238E27FC236}">
                <a16:creationId xmlns:a16="http://schemas.microsoft.com/office/drawing/2014/main" id="{70077166-7C7F-4201-B8BD-F73E95B2A531}"/>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1002169" y="3079550"/>
            <a:ext cx="1112838" cy="100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20" name="Rectangle 10">
            <a:extLst>
              <a:ext uri="{FF2B5EF4-FFF2-40B4-BE49-F238E27FC236}">
                <a16:creationId xmlns:a16="http://schemas.microsoft.com/office/drawing/2014/main" id="{65760A7A-10E0-4039-B7B4-D8B87268C3C9}"/>
              </a:ext>
            </a:extLst>
          </p:cNvPr>
          <p:cNvSpPr>
            <a:spLocks noChangeArrowheads="1"/>
          </p:cNvSpPr>
          <p:nvPr/>
        </p:nvSpPr>
        <p:spPr bwMode="auto">
          <a:xfrm>
            <a:off x="286603" y="1774825"/>
            <a:ext cx="7006372"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600" dirty="0">
                <a:solidFill>
                  <a:srgbClr val="000000"/>
                </a:solidFill>
                <a:latin typeface="Twinkl" panose="020B0604020202020204" pitchFamily="2" charset="0"/>
              </a:rPr>
              <a:t>Milk and dairy products are great sources of protein and calcium. To make healthier choices, go for lower-fat milk and dairy foods.</a:t>
            </a:r>
          </a:p>
          <a:p>
            <a:pPr eaLnBrk="1" hangingPunct="1">
              <a:lnSpc>
                <a:spcPct val="100000"/>
              </a:lnSpc>
              <a:spcBef>
                <a:spcPct val="0"/>
              </a:spcBef>
              <a:buFontTx/>
              <a:buNone/>
            </a:pPr>
            <a:endParaRPr lang="en-GB" altLang="en-US" sz="1600" dirty="0">
              <a:solidFill>
                <a:srgbClr val="000000"/>
              </a:solidFill>
              <a:latin typeface="Twinkl" panose="020B0604020202020204" pitchFamily="2" charset="0"/>
            </a:endParaRPr>
          </a:p>
          <a:p>
            <a:pPr eaLnBrk="1" hangingPunct="1">
              <a:lnSpc>
                <a:spcPct val="100000"/>
              </a:lnSpc>
              <a:spcBef>
                <a:spcPct val="0"/>
              </a:spcBef>
              <a:buFontTx/>
              <a:buNone/>
            </a:pPr>
            <a:r>
              <a:rPr lang="en-GB" altLang="en-US" sz="1600" dirty="0">
                <a:solidFill>
                  <a:srgbClr val="000000"/>
                </a:solidFill>
                <a:latin typeface="Twinkl" panose="020B0604020202020204" pitchFamily="2" charset="0"/>
              </a:rPr>
              <a:t>Our bodies need protein to work properly and to grow or repair themselves. Calcium helps to keep our bones and teeth strong. </a:t>
            </a:r>
          </a:p>
          <a:p>
            <a:pPr eaLnBrk="1" hangingPunct="1">
              <a:lnSpc>
                <a:spcPct val="100000"/>
              </a:lnSpc>
              <a:spcBef>
                <a:spcPct val="0"/>
              </a:spcBef>
              <a:buFontTx/>
              <a:buNone/>
            </a:pPr>
            <a:endParaRPr lang="en-GB" altLang="en-US" sz="1600" dirty="0">
              <a:solidFill>
                <a:srgbClr val="000000"/>
              </a:solidFill>
              <a:latin typeface="Twinkl" panose="020B0604020202020204" pitchFamily="2" charset="0"/>
            </a:endParaRPr>
          </a:p>
          <a:p>
            <a:pPr eaLnBrk="1" hangingPunct="1">
              <a:lnSpc>
                <a:spcPct val="100000"/>
              </a:lnSpc>
              <a:spcBef>
                <a:spcPct val="0"/>
              </a:spcBef>
              <a:buFontTx/>
              <a:buNone/>
            </a:pPr>
            <a:r>
              <a:rPr lang="en-GB" altLang="en-US" sz="1600" dirty="0">
                <a:solidFill>
                  <a:srgbClr val="000000"/>
                </a:solidFill>
                <a:latin typeface="Twinkl" panose="020B0604020202020204" pitchFamily="2" charset="0"/>
              </a:rPr>
              <a:t>The calcium in dairy foods is particularly good for us because our bodies absorb it easily.</a:t>
            </a:r>
            <a:endParaRPr lang="en-US" altLang="en-US" sz="1600" dirty="0">
              <a:solidFill>
                <a:srgbClr val="000000"/>
              </a:solidFill>
              <a:latin typeface="Twinkl" panose="020B0604020202020204" pitchFamily="2" charset="0"/>
            </a:endParaRPr>
          </a:p>
        </p:txBody>
      </p:sp>
      <p:sp>
        <p:nvSpPr>
          <p:cNvPr id="18" name="Rounded Rectangle 17">
            <a:extLst>
              <a:ext uri="{FF2B5EF4-FFF2-40B4-BE49-F238E27FC236}">
                <a16:creationId xmlns:a16="http://schemas.microsoft.com/office/drawing/2014/main" id="{D12DC2A7-E478-4AB2-A01A-4AF6DBBC62D6}"/>
              </a:ext>
            </a:extLst>
          </p:cNvPr>
          <p:cNvSpPr/>
          <p:nvPr/>
        </p:nvSpPr>
        <p:spPr bwMode="auto">
          <a:xfrm>
            <a:off x="4355307" y="5020470"/>
            <a:ext cx="4730750" cy="1046163"/>
          </a:xfrm>
          <a:prstGeom prst="roundRect">
            <a:avLst/>
          </a:prstGeom>
          <a:solidFill>
            <a:srgbClr val="FFFFCC"/>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 name="Rectangle 16">
            <a:extLst>
              <a:ext uri="{FF2B5EF4-FFF2-40B4-BE49-F238E27FC236}">
                <a16:creationId xmlns:a16="http://schemas.microsoft.com/office/drawing/2014/main" id="{84F4E252-045C-4A0D-AD16-6FD3196BB07D}"/>
              </a:ext>
            </a:extLst>
          </p:cNvPr>
          <p:cNvSpPr/>
          <p:nvPr/>
        </p:nvSpPr>
        <p:spPr bwMode="auto">
          <a:xfrm>
            <a:off x="4556126" y="5113338"/>
            <a:ext cx="4329113" cy="830262"/>
          </a:xfrm>
          <a:prstGeom prst="rect">
            <a:avLst/>
          </a:prstGeom>
          <a:solidFill>
            <a:schemeClr val="bg1">
              <a:alpha val="0"/>
            </a:schemeClr>
          </a:solidFill>
        </p:spPr>
        <p:txBody>
          <a:bodyPr>
            <a:spAutoFit/>
          </a:bodyPr>
          <a:lstStyle/>
          <a:p>
            <a:pPr eaLnBrk="1" fontAlgn="auto" hangingPunct="1">
              <a:spcBef>
                <a:spcPts val="0"/>
              </a:spcBef>
              <a:spcAft>
                <a:spcPts val="0"/>
              </a:spcAft>
              <a:defRPr/>
            </a:pPr>
            <a:r>
              <a:rPr lang="en-US" sz="1600" dirty="0">
                <a:latin typeface="Twinkl" pitchFamily="2" charset="0"/>
                <a:ea typeface="ＭＳ Ｐゴシック" charset="0"/>
                <a:cs typeface="BPreplay"/>
              </a:rPr>
              <a:t>200ml glass of milk;</a:t>
            </a:r>
          </a:p>
          <a:p>
            <a:pPr eaLnBrk="1" fontAlgn="auto" hangingPunct="1">
              <a:spcBef>
                <a:spcPts val="0"/>
              </a:spcBef>
              <a:spcAft>
                <a:spcPts val="0"/>
              </a:spcAft>
              <a:defRPr/>
            </a:pPr>
            <a:r>
              <a:rPr lang="en-US" sz="1600" dirty="0">
                <a:latin typeface="Twinkl" pitchFamily="2" charset="0"/>
                <a:ea typeface="ＭＳ Ｐゴシック" charset="0"/>
                <a:cs typeface="BPreplay"/>
              </a:rPr>
              <a:t>150g or a pot of yogurt;</a:t>
            </a:r>
          </a:p>
          <a:p>
            <a:pPr eaLnBrk="1" fontAlgn="auto" hangingPunct="1">
              <a:spcBef>
                <a:spcPts val="0"/>
              </a:spcBef>
              <a:spcAft>
                <a:spcPts val="0"/>
              </a:spcAft>
              <a:defRPr/>
            </a:pPr>
            <a:r>
              <a:rPr lang="en-US" sz="1600" dirty="0">
                <a:latin typeface="Twinkl" pitchFamily="2" charset="0"/>
                <a:ea typeface="ＭＳ Ｐゴシック" charset="0"/>
                <a:cs typeface="BPreplay"/>
              </a:rPr>
              <a:t>30g or a matchbox-sized piece of hard cheese</a:t>
            </a:r>
            <a:r>
              <a:rPr lang="en-US" sz="1600" dirty="0">
                <a:latin typeface="+mj-lt"/>
                <a:ea typeface="ＭＳ Ｐゴシック" charset="0"/>
                <a:cs typeface="BPreplay"/>
              </a:rPr>
              <a:t>.</a:t>
            </a:r>
          </a:p>
        </p:txBody>
      </p:sp>
      <p:pic>
        <p:nvPicPr>
          <p:cNvPr id="13323" name="Picture 19">
            <a:extLst>
              <a:ext uri="{FF2B5EF4-FFF2-40B4-BE49-F238E27FC236}">
                <a16:creationId xmlns:a16="http://schemas.microsoft.com/office/drawing/2014/main" id="{27F968E0-ACED-4BD7-AFAF-691DB1CE158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68316" y="4478779"/>
            <a:ext cx="1558925" cy="159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Right Arrow 18">
            <a:extLst>
              <a:ext uri="{FF2B5EF4-FFF2-40B4-BE49-F238E27FC236}">
                <a16:creationId xmlns:a16="http://schemas.microsoft.com/office/drawing/2014/main" id="{5C61A167-C81E-4360-930F-4AF0C9E42BA2}"/>
              </a:ext>
            </a:extLst>
          </p:cNvPr>
          <p:cNvSpPr/>
          <p:nvPr/>
        </p:nvSpPr>
        <p:spPr bwMode="auto">
          <a:xfrm>
            <a:off x="3925888" y="5313364"/>
            <a:ext cx="487362" cy="365125"/>
          </a:xfrm>
          <a:prstGeom prst="rightArrow">
            <a:avLst/>
          </a:prstGeom>
          <a:solidFill>
            <a:schemeClr val="bg1"/>
          </a:solidFill>
          <a:ln w="158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325" name="Rectangle 15">
            <a:extLst>
              <a:ext uri="{FF2B5EF4-FFF2-40B4-BE49-F238E27FC236}">
                <a16:creationId xmlns:a16="http://schemas.microsoft.com/office/drawing/2014/main" id="{E0EE7AFB-2DEA-4293-91F0-C3859EA3DF32}"/>
              </a:ext>
            </a:extLst>
          </p:cNvPr>
          <p:cNvSpPr>
            <a:spLocks noChangeArrowheads="1"/>
          </p:cNvSpPr>
          <p:nvPr/>
        </p:nvSpPr>
        <p:spPr bwMode="auto">
          <a:xfrm>
            <a:off x="2665414" y="4573588"/>
            <a:ext cx="1355725"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US" altLang="en-US" sz="1500" dirty="0">
                <a:solidFill>
                  <a:schemeClr val="tx1"/>
                </a:solidFill>
                <a:latin typeface="Twinkl" panose="020B0604020202020204" pitchFamily="2" charset="0"/>
                <a:ea typeface="ＭＳ Ｐゴシック" panose="020B0600070205080204" pitchFamily="34" charset="-128"/>
                <a:cs typeface="BPreplay" pitchFamily="50" charset="0"/>
              </a:rPr>
              <a:t>What counts as 1 portion of milk and dairy?</a:t>
            </a:r>
          </a:p>
        </p:txBody>
      </p:sp>
      <p:pic>
        <p:nvPicPr>
          <p:cNvPr id="13326" name="Picture 20">
            <a:extLst>
              <a:ext uri="{FF2B5EF4-FFF2-40B4-BE49-F238E27FC236}">
                <a16:creationId xmlns:a16="http://schemas.microsoft.com/office/drawing/2014/main" id="{4D08A74E-93C3-48A7-B0DF-BC898145CA0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391401" y="3919539"/>
            <a:ext cx="1558925" cy="159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27" name="Rectangle 13">
            <a:extLst>
              <a:ext uri="{FF2B5EF4-FFF2-40B4-BE49-F238E27FC236}">
                <a16:creationId xmlns:a16="http://schemas.microsoft.com/office/drawing/2014/main" id="{C17026D8-145D-4AF0-A7EB-7C764803DF3E}"/>
              </a:ext>
            </a:extLst>
          </p:cNvPr>
          <p:cNvSpPr>
            <a:spLocks noChangeArrowheads="1"/>
          </p:cNvSpPr>
          <p:nvPr/>
        </p:nvSpPr>
        <p:spPr bwMode="auto">
          <a:xfrm>
            <a:off x="7423150" y="4030663"/>
            <a:ext cx="146685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US" altLang="en-US" sz="1500">
                <a:solidFill>
                  <a:schemeClr val="tx1"/>
                </a:solidFill>
                <a:latin typeface="Twinkl" panose="020B0604020202020204" pitchFamily="2" charset="0"/>
              </a:rPr>
              <a:t>You should eat 2-3 portions of these every day.</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18">
            <a:extLst>
              <a:ext uri="{FF2B5EF4-FFF2-40B4-BE49-F238E27FC236}">
                <a16:creationId xmlns:a16="http://schemas.microsoft.com/office/drawing/2014/main" id="{3DCD5538-B074-411B-9658-2D242FB40F8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28950" y="3770313"/>
            <a:ext cx="2046288" cy="2087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a:extLst>
              <a:ext uri="{FF2B5EF4-FFF2-40B4-BE49-F238E27FC236}">
                <a16:creationId xmlns:a16="http://schemas.microsoft.com/office/drawing/2014/main" id="{FB0A9CAB-3A5C-4896-935C-FF484237034A}"/>
              </a:ext>
            </a:extLst>
          </p:cNvPr>
          <p:cNvSpPr/>
          <p:nvPr/>
        </p:nvSpPr>
        <p:spPr>
          <a:xfrm>
            <a:off x="2279650" y="512763"/>
            <a:ext cx="7632700" cy="971550"/>
          </a:xfrm>
          <a:prstGeom prst="roundRect">
            <a:avLst/>
          </a:prstGeom>
          <a:solidFill>
            <a:schemeClr val="accent1">
              <a:lumMod val="60000"/>
              <a:lumOff val="40000"/>
              <a:alpha val="1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 name="Title 5">
            <a:extLst>
              <a:ext uri="{FF2B5EF4-FFF2-40B4-BE49-F238E27FC236}">
                <a16:creationId xmlns:a16="http://schemas.microsoft.com/office/drawing/2014/main" id="{6B82CA1B-08E2-4D37-94FC-42A413EA28C0}"/>
              </a:ext>
            </a:extLst>
          </p:cNvPr>
          <p:cNvSpPr>
            <a:spLocks noGrp="1"/>
          </p:cNvSpPr>
          <p:nvPr>
            <p:ph type="title"/>
          </p:nvPr>
        </p:nvSpPr>
        <p:spPr>
          <a:xfrm>
            <a:off x="1985964" y="319089"/>
            <a:ext cx="8220075" cy="1323975"/>
          </a:xfrm>
        </p:spPr>
        <p:txBody>
          <a:bodyPr rtlCol="0"/>
          <a:lstStyle/>
          <a:p>
            <a:pPr eaLnBrk="1" fontAlgn="auto" hangingPunct="1">
              <a:spcAft>
                <a:spcPts val="0"/>
              </a:spcAft>
              <a:defRPr/>
            </a:pPr>
            <a:r>
              <a:rPr lang="en-GB" dirty="0">
                <a:solidFill>
                  <a:schemeClr val="accent3">
                    <a:lumMod val="50000"/>
                  </a:schemeClr>
                </a:solidFill>
                <a:latin typeface="Twinkl" pitchFamily="2" charset="0"/>
              </a:rPr>
              <a:t>Meat, Fish, Eggs and Beans</a:t>
            </a:r>
          </a:p>
        </p:txBody>
      </p:sp>
      <p:grpSp>
        <p:nvGrpSpPr>
          <p:cNvPr id="14341" name="Group 2">
            <a:extLst>
              <a:ext uri="{FF2B5EF4-FFF2-40B4-BE49-F238E27FC236}">
                <a16:creationId xmlns:a16="http://schemas.microsoft.com/office/drawing/2014/main" id="{B71B876A-2C09-4BCB-A108-AB68D868EFCD}"/>
              </a:ext>
            </a:extLst>
          </p:cNvPr>
          <p:cNvGrpSpPr>
            <a:grpSpLocks/>
          </p:cNvGrpSpPr>
          <p:nvPr/>
        </p:nvGrpSpPr>
        <p:grpSpPr bwMode="auto">
          <a:xfrm>
            <a:off x="2293939" y="1485900"/>
            <a:ext cx="7388225" cy="566738"/>
            <a:chOff x="755650" y="1837268"/>
            <a:chExt cx="7389283" cy="567265"/>
          </a:xfrm>
        </p:grpSpPr>
        <p:sp>
          <p:nvSpPr>
            <p:cNvPr id="21" name="Rounded Rectangle 20">
              <a:extLst>
                <a:ext uri="{FF2B5EF4-FFF2-40B4-BE49-F238E27FC236}">
                  <a16:creationId xmlns:a16="http://schemas.microsoft.com/office/drawing/2014/main" id="{AF627E6D-AA99-4DA7-99B4-F2AC9616A01C}"/>
                </a:ext>
              </a:extLst>
            </p:cNvPr>
            <p:cNvSpPr/>
            <p:nvPr/>
          </p:nvSpPr>
          <p:spPr>
            <a:xfrm>
              <a:off x="755650" y="1837268"/>
              <a:ext cx="3610492" cy="567265"/>
            </a:xfrm>
            <a:prstGeom prst="roundRect">
              <a:avLst/>
            </a:prstGeom>
            <a:solidFill>
              <a:srgbClr val="00B050">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4352" name="TextBox 6">
              <a:extLst>
                <a:ext uri="{FF2B5EF4-FFF2-40B4-BE49-F238E27FC236}">
                  <a16:creationId xmlns:a16="http://schemas.microsoft.com/office/drawing/2014/main" id="{D8FB3AA6-7CE1-4645-9D00-70C58A09BC56}"/>
                </a:ext>
              </a:extLst>
            </p:cNvPr>
            <p:cNvSpPr txBox="1">
              <a:spLocks noChangeArrowheads="1"/>
            </p:cNvSpPr>
            <p:nvPr/>
          </p:nvSpPr>
          <p:spPr bwMode="auto">
            <a:xfrm>
              <a:off x="755650" y="1938962"/>
              <a:ext cx="7389283" cy="3988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2000">
                  <a:solidFill>
                    <a:schemeClr val="accent2"/>
                  </a:solidFill>
                  <a:latin typeface="Twinkl" panose="020B0604020202020204" pitchFamily="2" charset="0"/>
                </a:rPr>
                <a:t>(and other non-dairy products)</a:t>
              </a:r>
            </a:p>
          </p:txBody>
        </p:sp>
      </p:grpSp>
      <p:pic>
        <p:nvPicPr>
          <p:cNvPr id="14342" name="Picture 1">
            <a:extLst>
              <a:ext uri="{FF2B5EF4-FFF2-40B4-BE49-F238E27FC236}">
                <a16:creationId xmlns:a16="http://schemas.microsoft.com/office/drawing/2014/main" id="{C2AECDBE-37C8-445E-9EE0-31CFC289C15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775451" y="1639889"/>
            <a:ext cx="2238375" cy="99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3" name="Picture 7">
            <a:extLst>
              <a:ext uri="{FF2B5EF4-FFF2-40B4-BE49-F238E27FC236}">
                <a16:creationId xmlns:a16="http://schemas.microsoft.com/office/drawing/2014/main" id="{74EE0CB1-4421-4704-9891-9ED3F1F1D88D}"/>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869364" y="1484314"/>
            <a:ext cx="947737" cy="159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4" name="Rectangle 11">
            <a:extLst>
              <a:ext uri="{FF2B5EF4-FFF2-40B4-BE49-F238E27FC236}">
                <a16:creationId xmlns:a16="http://schemas.microsoft.com/office/drawing/2014/main" id="{528D0F95-1653-4929-9EC1-F818BC6A63BD}"/>
              </a:ext>
            </a:extLst>
          </p:cNvPr>
          <p:cNvSpPr>
            <a:spLocks noChangeArrowheads="1"/>
          </p:cNvSpPr>
          <p:nvPr/>
        </p:nvSpPr>
        <p:spPr bwMode="auto">
          <a:xfrm>
            <a:off x="2265364" y="2249489"/>
            <a:ext cx="4510087"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600"/>
              <a:t>These products are a good source of </a:t>
            </a:r>
            <a:r>
              <a:rPr lang="en-US" altLang="en-US" sz="1600">
                <a:solidFill>
                  <a:schemeClr val="tx1"/>
                </a:solidFill>
                <a:latin typeface="Twinkl" panose="020B0604020202020204" pitchFamily="2" charset="0"/>
              </a:rPr>
              <a:t>protein, vitamins and minerals in your diet.</a:t>
            </a:r>
          </a:p>
          <a:p>
            <a:pPr eaLnBrk="1" hangingPunct="1">
              <a:lnSpc>
                <a:spcPct val="100000"/>
              </a:lnSpc>
              <a:spcBef>
                <a:spcPct val="0"/>
              </a:spcBef>
              <a:buFontTx/>
              <a:buNone/>
            </a:pPr>
            <a:endParaRPr lang="en-US" altLang="en-US" sz="1600">
              <a:solidFill>
                <a:srgbClr val="000000"/>
              </a:solidFill>
              <a:latin typeface="Twinkl" panose="020B0604020202020204" pitchFamily="2" charset="0"/>
            </a:endParaRPr>
          </a:p>
          <a:p>
            <a:pPr eaLnBrk="1" hangingPunct="1">
              <a:lnSpc>
                <a:spcPct val="100000"/>
              </a:lnSpc>
              <a:spcBef>
                <a:spcPct val="0"/>
              </a:spcBef>
              <a:buFontTx/>
              <a:buNone/>
            </a:pPr>
            <a:r>
              <a:rPr lang="en-GB" altLang="en-US" sz="1600">
                <a:solidFill>
                  <a:srgbClr val="000000"/>
                </a:solidFill>
                <a:latin typeface="Twinkl" panose="020B0604020202020204" pitchFamily="2" charset="0"/>
              </a:rPr>
              <a:t>These foods help the body to grow and repair itself and keep hair, skin, muscles and nails strong. </a:t>
            </a:r>
          </a:p>
        </p:txBody>
      </p:sp>
      <p:sp>
        <p:nvSpPr>
          <p:cNvPr id="18" name="Rectangle 17">
            <a:extLst>
              <a:ext uri="{FF2B5EF4-FFF2-40B4-BE49-F238E27FC236}">
                <a16:creationId xmlns:a16="http://schemas.microsoft.com/office/drawing/2014/main" id="{29FCB1F7-3122-4C05-BEEE-72C6D1625135}"/>
              </a:ext>
            </a:extLst>
          </p:cNvPr>
          <p:cNvSpPr/>
          <p:nvPr/>
        </p:nvSpPr>
        <p:spPr>
          <a:xfrm>
            <a:off x="3111500" y="3952876"/>
            <a:ext cx="1963738" cy="1247775"/>
          </a:xfrm>
          <a:prstGeom prst="rect">
            <a:avLst/>
          </a:prstGeom>
        </p:spPr>
        <p:txBody>
          <a:bodyPr>
            <a:spAutoFit/>
          </a:bodyPr>
          <a:lstStyle/>
          <a:p>
            <a:pPr eaLnBrk="1" fontAlgn="auto" hangingPunct="1">
              <a:spcAft>
                <a:spcPts val="0"/>
              </a:spcAft>
              <a:defRPr/>
            </a:pPr>
            <a:r>
              <a:rPr lang="en-US" altLang="en-US" sz="1500" dirty="0">
                <a:latin typeface="Twinkl" pitchFamily="2" charset="0"/>
              </a:rPr>
              <a:t>Some meats are high in saturated fat, which can raise blood cholesterol levels</a:t>
            </a:r>
            <a:r>
              <a:rPr lang="en-US" altLang="en-US" sz="1500" dirty="0">
                <a:latin typeface="+mj-lt"/>
              </a:rPr>
              <a:t>.</a:t>
            </a:r>
          </a:p>
        </p:txBody>
      </p:sp>
      <p:pic>
        <p:nvPicPr>
          <p:cNvPr id="14346" name="Picture 21">
            <a:extLst>
              <a:ext uri="{FF2B5EF4-FFF2-40B4-BE49-F238E27FC236}">
                <a16:creationId xmlns:a16="http://schemas.microsoft.com/office/drawing/2014/main" id="{C19CEED6-7AB9-43A0-BBCD-DC52575F68CB}"/>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21156882">
            <a:off x="5938838" y="4079876"/>
            <a:ext cx="1522412" cy="183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7" name="Picture 22">
            <a:extLst>
              <a:ext uri="{FF2B5EF4-FFF2-40B4-BE49-F238E27FC236}">
                <a16:creationId xmlns:a16="http://schemas.microsoft.com/office/drawing/2014/main" id="{D45E588B-45A9-4A9C-A1CA-070C9898343F}"/>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rot="1103498">
            <a:off x="6665914" y="4779964"/>
            <a:ext cx="1527175" cy="148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8" name="Picture 4">
            <a:extLst>
              <a:ext uri="{FF2B5EF4-FFF2-40B4-BE49-F238E27FC236}">
                <a16:creationId xmlns:a16="http://schemas.microsoft.com/office/drawing/2014/main" id="{68316F0A-9589-4D5F-8419-BA8812BE4B94}"/>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rot="20786104" flipH="1">
            <a:off x="7499351" y="5230813"/>
            <a:ext cx="2238375" cy="86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9" name="Picture 19">
            <a:extLst>
              <a:ext uri="{FF2B5EF4-FFF2-40B4-BE49-F238E27FC236}">
                <a16:creationId xmlns:a16="http://schemas.microsoft.com/office/drawing/2014/main" id="{F49C0FC7-2719-437C-8BB6-5A024EDC2EC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442201" y="3182938"/>
            <a:ext cx="1666875" cy="201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50" name="Rectangle 13">
            <a:extLst>
              <a:ext uri="{FF2B5EF4-FFF2-40B4-BE49-F238E27FC236}">
                <a16:creationId xmlns:a16="http://schemas.microsoft.com/office/drawing/2014/main" id="{91D9258F-D76D-4EC3-A3F5-C944650241EA}"/>
              </a:ext>
            </a:extLst>
          </p:cNvPr>
          <p:cNvSpPr>
            <a:spLocks noChangeArrowheads="1"/>
          </p:cNvSpPr>
          <p:nvPr/>
        </p:nvSpPr>
        <p:spPr bwMode="auto">
          <a:xfrm>
            <a:off x="7573964" y="3330576"/>
            <a:ext cx="1430337" cy="1247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500">
                <a:solidFill>
                  <a:srgbClr val="000000"/>
                </a:solidFill>
                <a:latin typeface="Twinkl" panose="020B0604020202020204" pitchFamily="2" charset="0"/>
              </a:rPr>
              <a:t>We should eat some foods from this group every day.</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869C5FE8-EDA8-4AFD-9376-F79D6344F656}"/>
              </a:ext>
            </a:extLst>
          </p:cNvPr>
          <p:cNvSpPr/>
          <p:nvPr/>
        </p:nvSpPr>
        <p:spPr>
          <a:xfrm>
            <a:off x="2279650" y="512763"/>
            <a:ext cx="7632700" cy="971550"/>
          </a:xfrm>
          <a:prstGeom prst="roundRect">
            <a:avLst/>
          </a:prstGeom>
          <a:solidFill>
            <a:schemeClr val="accent1">
              <a:lumMod val="60000"/>
              <a:lumOff val="40000"/>
              <a:alpha val="1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 name="Title 5">
            <a:extLst>
              <a:ext uri="{FF2B5EF4-FFF2-40B4-BE49-F238E27FC236}">
                <a16:creationId xmlns:a16="http://schemas.microsoft.com/office/drawing/2014/main" id="{B636C535-83C4-4A0D-8FE0-082A6DA81A9F}"/>
              </a:ext>
            </a:extLst>
          </p:cNvPr>
          <p:cNvSpPr>
            <a:spLocks noGrp="1"/>
          </p:cNvSpPr>
          <p:nvPr>
            <p:ph type="title"/>
          </p:nvPr>
        </p:nvSpPr>
        <p:spPr>
          <a:xfrm>
            <a:off x="1985964" y="512763"/>
            <a:ext cx="8220075" cy="971550"/>
          </a:xfrm>
        </p:spPr>
        <p:txBody>
          <a:bodyPr rtlCol="0"/>
          <a:lstStyle/>
          <a:p>
            <a:pPr eaLnBrk="1" fontAlgn="auto" hangingPunct="1">
              <a:spcAft>
                <a:spcPts val="0"/>
              </a:spcAft>
              <a:defRPr/>
            </a:pPr>
            <a:r>
              <a:rPr lang="en-GB" sz="3000" dirty="0">
                <a:solidFill>
                  <a:schemeClr val="accent3">
                    <a:lumMod val="50000"/>
                  </a:schemeClr>
                </a:solidFill>
                <a:latin typeface="Twinkl" pitchFamily="2" charset="0"/>
              </a:rPr>
              <a:t>Foods and Drinks High in Fat and Sugar</a:t>
            </a:r>
          </a:p>
        </p:txBody>
      </p:sp>
      <p:sp>
        <p:nvSpPr>
          <p:cNvPr id="15364" name="Rectangle 1">
            <a:extLst>
              <a:ext uri="{FF2B5EF4-FFF2-40B4-BE49-F238E27FC236}">
                <a16:creationId xmlns:a16="http://schemas.microsoft.com/office/drawing/2014/main" id="{0E76548D-5430-43FB-9C15-1D5498C3A26E}"/>
              </a:ext>
            </a:extLst>
          </p:cNvPr>
          <p:cNvSpPr>
            <a:spLocks noChangeArrowheads="1"/>
          </p:cNvSpPr>
          <p:nvPr/>
        </p:nvSpPr>
        <p:spPr bwMode="auto">
          <a:xfrm>
            <a:off x="2279650" y="1700214"/>
            <a:ext cx="763270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600">
                <a:solidFill>
                  <a:srgbClr val="000000"/>
                </a:solidFill>
                <a:latin typeface="Twinkl" panose="020B0604020202020204" pitchFamily="2" charset="0"/>
              </a:rPr>
              <a:t>These foods provide the body with energy, warmth and insulation around vital organs. </a:t>
            </a:r>
          </a:p>
          <a:p>
            <a:pPr eaLnBrk="1" hangingPunct="1">
              <a:lnSpc>
                <a:spcPct val="100000"/>
              </a:lnSpc>
              <a:spcBef>
                <a:spcPct val="0"/>
              </a:spcBef>
              <a:buFontTx/>
              <a:buNone/>
            </a:pPr>
            <a:endParaRPr lang="en-GB" altLang="en-US" sz="1600">
              <a:solidFill>
                <a:srgbClr val="000000"/>
              </a:solidFill>
              <a:latin typeface="Twinkl" panose="020B0604020202020204" pitchFamily="2" charset="0"/>
            </a:endParaRPr>
          </a:p>
          <a:p>
            <a:pPr eaLnBrk="1" hangingPunct="1">
              <a:lnSpc>
                <a:spcPct val="100000"/>
              </a:lnSpc>
              <a:spcBef>
                <a:spcPct val="0"/>
              </a:spcBef>
              <a:buFontTx/>
              <a:buNone/>
            </a:pPr>
            <a:r>
              <a:rPr lang="en-US" altLang="en-US" sz="1600">
                <a:solidFill>
                  <a:srgbClr val="000000"/>
                </a:solidFill>
                <a:latin typeface="Twinkl" panose="020B0604020202020204" pitchFamily="2" charset="0"/>
              </a:rPr>
              <a:t>Too much fat in your diet can raise cholesterol, which increases the risk of heart disease</a:t>
            </a:r>
            <a:r>
              <a:rPr lang="en-US" altLang="en-US" sz="1600">
                <a:solidFill>
                  <a:srgbClr val="000000"/>
                </a:solidFill>
              </a:rPr>
              <a:t>.</a:t>
            </a:r>
          </a:p>
        </p:txBody>
      </p:sp>
      <p:sp>
        <p:nvSpPr>
          <p:cNvPr id="15365" name="Rectangle 7">
            <a:extLst>
              <a:ext uri="{FF2B5EF4-FFF2-40B4-BE49-F238E27FC236}">
                <a16:creationId xmlns:a16="http://schemas.microsoft.com/office/drawing/2014/main" id="{4E19E625-6C17-4773-AFCA-5F6BF541969A}"/>
              </a:ext>
            </a:extLst>
          </p:cNvPr>
          <p:cNvSpPr>
            <a:spLocks noChangeArrowheads="1"/>
          </p:cNvSpPr>
          <p:nvPr/>
        </p:nvSpPr>
        <p:spPr bwMode="auto">
          <a:xfrm>
            <a:off x="2328863" y="3074988"/>
            <a:ext cx="3206750"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US" altLang="en-US" sz="1600">
                <a:solidFill>
                  <a:schemeClr val="tx1"/>
                </a:solidFill>
                <a:latin typeface="Twinkl" panose="020B0604020202020204" pitchFamily="2" charset="0"/>
              </a:rPr>
              <a:t>A small amount of fat is an essential part of a healthy, balanced diet. Fat is a source of essential fatty acids such as omega-3 because the body can't make them itself. Fat helps the body absorb vitamins A, D and E</a:t>
            </a:r>
            <a:r>
              <a:rPr lang="en-US" altLang="en-US" sz="1600">
                <a:solidFill>
                  <a:schemeClr val="tx1"/>
                </a:solidFill>
              </a:rPr>
              <a:t>.</a:t>
            </a:r>
          </a:p>
        </p:txBody>
      </p:sp>
      <p:grpSp>
        <p:nvGrpSpPr>
          <p:cNvPr id="15366" name="Group 2">
            <a:extLst>
              <a:ext uri="{FF2B5EF4-FFF2-40B4-BE49-F238E27FC236}">
                <a16:creationId xmlns:a16="http://schemas.microsoft.com/office/drawing/2014/main" id="{0BE374CC-B130-43F8-9127-86A54EA9EE7B}"/>
              </a:ext>
            </a:extLst>
          </p:cNvPr>
          <p:cNvGrpSpPr>
            <a:grpSpLocks/>
          </p:cNvGrpSpPr>
          <p:nvPr/>
        </p:nvGrpSpPr>
        <p:grpSpPr bwMode="auto">
          <a:xfrm>
            <a:off x="3763964" y="3589338"/>
            <a:ext cx="6148387" cy="2400300"/>
            <a:chOff x="852576" y="3566378"/>
            <a:chExt cx="6429628" cy="2509122"/>
          </a:xfrm>
        </p:grpSpPr>
        <p:pic>
          <p:nvPicPr>
            <p:cNvPr id="15367" name="Picture 19">
              <a:extLst>
                <a:ext uri="{FF2B5EF4-FFF2-40B4-BE49-F238E27FC236}">
                  <a16:creationId xmlns:a16="http://schemas.microsoft.com/office/drawing/2014/main" id="{77B8A15A-E36E-446C-9EFD-3DBED4127E0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158398" y="4475719"/>
              <a:ext cx="1300265" cy="15558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8" name="Picture 17">
              <a:extLst>
                <a:ext uri="{FF2B5EF4-FFF2-40B4-BE49-F238E27FC236}">
                  <a16:creationId xmlns:a16="http://schemas.microsoft.com/office/drawing/2014/main" id="{D828AA80-E31C-4E75-B79A-B55082B2389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264006" y="3566378"/>
              <a:ext cx="1034713" cy="23726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9" name="Picture 12">
              <a:extLst>
                <a:ext uri="{FF2B5EF4-FFF2-40B4-BE49-F238E27FC236}">
                  <a16:creationId xmlns:a16="http://schemas.microsoft.com/office/drawing/2014/main" id="{52D70AC6-DB35-443D-9BFD-001AE71560FC}"/>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662508">
              <a:off x="852576" y="5248019"/>
              <a:ext cx="1233215" cy="73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0" name="Picture 8">
              <a:extLst>
                <a:ext uri="{FF2B5EF4-FFF2-40B4-BE49-F238E27FC236}">
                  <a16:creationId xmlns:a16="http://schemas.microsoft.com/office/drawing/2014/main" id="{6A1C6712-8A4D-44B2-884A-EE57CC576D1F}"/>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033107" y="4551585"/>
              <a:ext cx="1148733" cy="1478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1" name="Picture 4">
              <a:extLst>
                <a:ext uri="{FF2B5EF4-FFF2-40B4-BE49-F238E27FC236}">
                  <a16:creationId xmlns:a16="http://schemas.microsoft.com/office/drawing/2014/main" id="{B5BC2148-C0EC-40F9-B686-D78657F2116C}"/>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003786" y="4707347"/>
              <a:ext cx="1278418" cy="13263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2" name="Picture 10">
              <a:extLst>
                <a:ext uri="{FF2B5EF4-FFF2-40B4-BE49-F238E27FC236}">
                  <a16:creationId xmlns:a16="http://schemas.microsoft.com/office/drawing/2014/main" id="{629D7C46-C936-470D-A3C6-C60A03063F10}"/>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591273" y="5370535"/>
              <a:ext cx="1911939" cy="7049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3501E3C4-DFFB-4E97-90B4-213338880D9D}"/>
              </a:ext>
            </a:extLst>
          </p:cNvPr>
          <p:cNvSpPr/>
          <p:nvPr/>
        </p:nvSpPr>
        <p:spPr>
          <a:xfrm>
            <a:off x="2279650" y="512764"/>
            <a:ext cx="3816350" cy="960437"/>
          </a:xfrm>
          <a:prstGeom prst="roundRect">
            <a:avLst/>
          </a:prstGeom>
          <a:solidFill>
            <a:srgbClr val="FF0000">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9" name="Rounded Rectangle 8">
            <a:extLst>
              <a:ext uri="{FF2B5EF4-FFF2-40B4-BE49-F238E27FC236}">
                <a16:creationId xmlns:a16="http://schemas.microsoft.com/office/drawing/2014/main" id="{A91D78F1-B787-44BF-9564-20FC79173CF2}"/>
              </a:ext>
            </a:extLst>
          </p:cNvPr>
          <p:cNvSpPr/>
          <p:nvPr/>
        </p:nvSpPr>
        <p:spPr>
          <a:xfrm>
            <a:off x="6096000" y="512764"/>
            <a:ext cx="3816350" cy="960437"/>
          </a:xfrm>
          <a:prstGeom prst="roundRect">
            <a:avLst/>
          </a:prstGeom>
          <a:solidFill>
            <a:srgbClr val="00B050">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6388" name="TextBox 1">
            <a:extLst>
              <a:ext uri="{FF2B5EF4-FFF2-40B4-BE49-F238E27FC236}">
                <a16:creationId xmlns:a16="http://schemas.microsoft.com/office/drawing/2014/main" id="{E3DBBB42-FEBA-4D92-AB12-74EBA4B400C6}"/>
              </a:ext>
            </a:extLst>
          </p:cNvPr>
          <p:cNvSpPr txBox="1">
            <a:spLocks noChangeArrowheads="1"/>
          </p:cNvSpPr>
          <p:nvPr/>
        </p:nvSpPr>
        <p:spPr bwMode="auto">
          <a:xfrm>
            <a:off x="2413000" y="728663"/>
            <a:ext cx="348773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3200" b="1">
                <a:solidFill>
                  <a:schemeClr val="tx1"/>
                </a:solidFill>
                <a:latin typeface="Twinkl" panose="020B0604020202020204" pitchFamily="2" charset="0"/>
              </a:rPr>
              <a:t>Saturated Fats</a:t>
            </a:r>
          </a:p>
        </p:txBody>
      </p:sp>
      <p:sp>
        <p:nvSpPr>
          <p:cNvPr id="16389" name="TextBox 9">
            <a:extLst>
              <a:ext uri="{FF2B5EF4-FFF2-40B4-BE49-F238E27FC236}">
                <a16:creationId xmlns:a16="http://schemas.microsoft.com/office/drawing/2014/main" id="{C587EEDD-4996-466E-83A4-0C3032AA7E0A}"/>
              </a:ext>
            </a:extLst>
          </p:cNvPr>
          <p:cNvSpPr txBox="1">
            <a:spLocks noChangeArrowheads="1"/>
          </p:cNvSpPr>
          <p:nvPr/>
        </p:nvSpPr>
        <p:spPr bwMode="auto">
          <a:xfrm>
            <a:off x="6291264" y="728663"/>
            <a:ext cx="34877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3200" b="1">
                <a:solidFill>
                  <a:schemeClr val="tx1"/>
                </a:solidFill>
                <a:latin typeface="Twinkl" panose="020B0604020202020204" pitchFamily="2" charset="0"/>
              </a:rPr>
              <a:t>Unsaturated Fats</a:t>
            </a:r>
          </a:p>
        </p:txBody>
      </p:sp>
      <p:sp>
        <p:nvSpPr>
          <p:cNvPr id="3" name="Rectangle 2">
            <a:extLst>
              <a:ext uri="{FF2B5EF4-FFF2-40B4-BE49-F238E27FC236}">
                <a16:creationId xmlns:a16="http://schemas.microsoft.com/office/drawing/2014/main" id="{FC6FFFA4-F117-4268-837B-FEF7F2B64E02}"/>
              </a:ext>
            </a:extLst>
          </p:cNvPr>
          <p:cNvSpPr/>
          <p:nvPr/>
        </p:nvSpPr>
        <p:spPr>
          <a:xfrm>
            <a:off x="2209800" y="1689100"/>
            <a:ext cx="3886200" cy="4032250"/>
          </a:xfrm>
          <a:prstGeom prst="rect">
            <a:avLst/>
          </a:prstGeom>
        </p:spPr>
        <p:txBody>
          <a:bodyPr>
            <a:spAutoFit/>
          </a:bodyPr>
          <a:lstStyle/>
          <a:p>
            <a:pPr eaLnBrk="1" fontAlgn="auto" hangingPunct="1">
              <a:spcBef>
                <a:spcPts val="0"/>
              </a:spcBef>
              <a:spcAft>
                <a:spcPts val="0"/>
              </a:spcAft>
              <a:defRPr/>
            </a:pPr>
            <a:r>
              <a:rPr lang="en-US" sz="1600" dirty="0">
                <a:latin typeface="Twinkl" pitchFamily="2" charset="0"/>
                <a:cs typeface="BPreplay"/>
              </a:rPr>
              <a:t>Saturated fats are found in many foods, both sweet and </a:t>
            </a:r>
            <a:r>
              <a:rPr lang="en-US" sz="1600" dirty="0" err="1">
                <a:latin typeface="Twinkl" pitchFamily="2" charset="0"/>
                <a:cs typeface="BPreplay"/>
              </a:rPr>
              <a:t>savoury</a:t>
            </a:r>
            <a:r>
              <a:rPr lang="en-US" sz="1600" dirty="0">
                <a:latin typeface="Twinkl" pitchFamily="2" charset="0"/>
                <a:cs typeface="BPreplay"/>
              </a:rPr>
              <a:t>.  Foods high in saturated fats include:</a:t>
            </a:r>
          </a:p>
          <a:p>
            <a:pPr eaLnBrk="1" fontAlgn="auto" hangingPunct="1">
              <a:spcBef>
                <a:spcPts val="0"/>
              </a:spcBef>
              <a:spcAft>
                <a:spcPts val="0"/>
              </a:spcAft>
              <a:defRPr/>
            </a:pPr>
            <a:endParaRPr lang="en-US" sz="1600" dirty="0">
              <a:latin typeface="Twinkl" pitchFamily="2" charset="0"/>
              <a:cs typeface="BPreplay"/>
            </a:endParaRPr>
          </a:p>
          <a:p>
            <a:pPr marL="285750" indent="-285750" eaLnBrk="1" fontAlgn="auto" hangingPunct="1">
              <a:spcBef>
                <a:spcPts val="0"/>
              </a:spcBef>
              <a:spcAft>
                <a:spcPts val="0"/>
              </a:spcAft>
              <a:buFont typeface="Arial"/>
              <a:buChar char="•"/>
              <a:defRPr/>
            </a:pPr>
            <a:r>
              <a:rPr lang="en-US" sz="1600" dirty="0">
                <a:latin typeface="Twinkl" pitchFamily="2" charset="0"/>
                <a:cs typeface="BPreplay"/>
              </a:rPr>
              <a:t>fatty cuts of meat</a:t>
            </a:r>
          </a:p>
          <a:p>
            <a:pPr marL="285750" indent="-285750" eaLnBrk="1" fontAlgn="auto" hangingPunct="1">
              <a:spcBef>
                <a:spcPts val="0"/>
              </a:spcBef>
              <a:spcAft>
                <a:spcPts val="0"/>
              </a:spcAft>
              <a:buFont typeface="Arial"/>
              <a:buChar char="•"/>
              <a:defRPr/>
            </a:pPr>
            <a:r>
              <a:rPr lang="en-US" sz="1600" dirty="0">
                <a:latin typeface="Twinkl" pitchFamily="2" charset="0"/>
                <a:cs typeface="BPreplay"/>
              </a:rPr>
              <a:t>meat products, including sausages and pies</a:t>
            </a:r>
          </a:p>
          <a:p>
            <a:pPr marL="285750" indent="-285750" eaLnBrk="1" fontAlgn="auto" hangingPunct="1">
              <a:spcBef>
                <a:spcPts val="0"/>
              </a:spcBef>
              <a:spcAft>
                <a:spcPts val="0"/>
              </a:spcAft>
              <a:buFont typeface="Arial"/>
              <a:buChar char="•"/>
              <a:defRPr/>
            </a:pPr>
            <a:r>
              <a:rPr lang="en-US" sz="1600" dirty="0">
                <a:latin typeface="Twinkl" pitchFamily="2" charset="0"/>
                <a:cs typeface="BPreplay"/>
              </a:rPr>
              <a:t>butter, ghee and lard</a:t>
            </a:r>
          </a:p>
          <a:p>
            <a:pPr marL="285750" indent="-285750" eaLnBrk="1" fontAlgn="auto" hangingPunct="1">
              <a:spcBef>
                <a:spcPts val="0"/>
              </a:spcBef>
              <a:spcAft>
                <a:spcPts val="0"/>
              </a:spcAft>
              <a:buFont typeface="Arial"/>
              <a:buChar char="•"/>
              <a:defRPr/>
            </a:pPr>
            <a:r>
              <a:rPr lang="en-US" sz="1600" dirty="0">
                <a:latin typeface="Twinkl" pitchFamily="2" charset="0"/>
                <a:cs typeface="BPreplay"/>
              </a:rPr>
              <a:t>cheese, especially hard cheese</a:t>
            </a:r>
          </a:p>
          <a:p>
            <a:pPr marL="285750" indent="-285750" eaLnBrk="1" fontAlgn="auto" hangingPunct="1">
              <a:spcBef>
                <a:spcPts val="0"/>
              </a:spcBef>
              <a:spcAft>
                <a:spcPts val="0"/>
              </a:spcAft>
              <a:buFont typeface="Arial"/>
              <a:buChar char="•"/>
              <a:defRPr/>
            </a:pPr>
            <a:r>
              <a:rPr lang="en-US" sz="1600" dirty="0">
                <a:latin typeface="Twinkl" pitchFamily="2" charset="0"/>
                <a:cs typeface="BPreplay"/>
              </a:rPr>
              <a:t>cream, soured cream and ice cream</a:t>
            </a:r>
          </a:p>
          <a:p>
            <a:pPr marL="285750" indent="-285750" eaLnBrk="1" fontAlgn="auto" hangingPunct="1">
              <a:spcBef>
                <a:spcPts val="0"/>
              </a:spcBef>
              <a:spcAft>
                <a:spcPts val="0"/>
              </a:spcAft>
              <a:buFont typeface="Arial"/>
              <a:buChar char="•"/>
              <a:defRPr/>
            </a:pPr>
            <a:r>
              <a:rPr lang="en-US" sz="1600" dirty="0">
                <a:latin typeface="Twinkl" pitchFamily="2" charset="0"/>
                <a:cs typeface="BPreplay"/>
              </a:rPr>
              <a:t>some </a:t>
            </a:r>
            <a:r>
              <a:rPr lang="en-US" sz="1600" dirty="0" err="1">
                <a:latin typeface="Twinkl" pitchFamily="2" charset="0"/>
                <a:cs typeface="BPreplay"/>
              </a:rPr>
              <a:t>savoury</a:t>
            </a:r>
            <a:r>
              <a:rPr lang="en-US" sz="1600" dirty="0">
                <a:latin typeface="Twinkl" pitchFamily="2" charset="0"/>
                <a:cs typeface="BPreplay"/>
              </a:rPr>
              <a:t> snacks and chocolate</a:t>
            </a:r>
          </a:p>
          <a:p>
            <a:pPr marL="285750" indent="-285750" eaLnBrk="1" fontAlgn="auto" hangingPunct="1">
              <a:spcBef>
                <a:spcPts val="0"/>
              </a:spcBef>
              <a:spcAft>
                <a:spcPts val="0"/>
              </a:spcAft>
              <a:buFont typeface="Arial"/>
              <a:buChar char="•"/>
              <a:defRPr/>
            </a:pPr>
            <a:r>
              <a:rPr lang="en-US" sz="1600" dirty="0">
                <a:latin typeface="Twinkl" pitchFamily="2" charset="0"/>
                <a:cs typeface="BPreplay"/>
              </a:rPr>
              <a:t>confectionery</a:t>
            </a:r>
          </a:p>
          <a:p>
            <a:pPr marL="285750" indent="-285750" eaLnBrk="1" fontAlgn="auto" hangingPunct="1">
              <a:spcBef>
                <a:spcPts val="0"/>
              </a:spcBef>
              <a:spcAft>
                <a:spcPts val="0"/>
              </a:spcAft>
              <a:buFont typeface="Arial"/>
              <a:buChar char="•"/>
              <a:defRPr/>
            </a:pPr>
            <a:r>
              <a:rPr lang="en-US" sz="1600" dirty="0">
                <a:latin typeface="Twinkl" pitchFamily="2" charset="0"/>
                <a:cs typeface="BPreplay"/>
              </a:rPr>
              <a:t>biscuits, cakes and pastries</a:t>
            </a:r>
          </a:p>
          <a:p>
            <a:pPr marL="285750" indent="-285750" eaLnBrk="1" fontAlgn="auto" hangingPunct="1">
              <a:spcBef>
                <a:spcPts val="0"/>
              </a:spcBef>
              <a:spcAft>
                <a:spcPts val="0"/>
              </a:spcAft>
              <a:buFont typeface="Arial"/>
              <a:buChar char="•"/>
              <a:defRPr/>
            </a:pPr>
            <a:r>
              <a:rPr lang="en-US" sz="1600" dirty="0">
                <a:latin typeface="Twinkl" pitchFamily="2" charset="0"/>
                <a:cs typeface="BPreplay"/>
              </a:rPr>
              <a:t>palm oil</a:t>
            </a:r>
          </a:p>
          <a:p>
            <a:pPr marL="285750" indent="-285750" eaLnBrk="1" fontAlgn="auto" hangingPunct="1">
              <a:spcBef>
                <a:spcPts val="0"/>
              </a:spcBef>
              <a:spcAft>
                <a:spcPts val="0"/>
              </a:spcAft>
              <a:buFont typeface="Arial"/>
              <a:buChar char="•"/>
              <a:defRPr/>
            </a:pPr>
            <a:r>
              <a:rPr lang="en-US" sz="1600" dirty="0">
                <a:latin typeface="Twinkl" pitchFamily="2" charset="0"/>
                <a:cs typeface="BPreplay"/>
              </a:rPr>
              <a:t>coconut oil and cream</a:t>
            </a:r>
          </a:p>
          <a:p>
            <a:pPr eaLnBrk="1" fontAlgn="auto" hangingPunct="1">
              <a:spcBef>
                <a:spcPts val="0"/>
              </a:spcBef>
              <a:spcAft>
                <a:spcPts val="0"/>
              </a:spcAft>
              <a:defRPr/>
            </a:pPr>
            <a:endParaRPr lang="en-US" sz="1600" dirty="0">
              <a:latin typeface="+mn-lt"/>
              <a:cs typeface="BPreplay"/>
            </a:endParaRPr>
          </a:p>
        </p:txBody>
      </p:sp>
      <p:sp>
        <p:nvSpPr>
          <p:cNvPr id="5" name="Rectangle 4">
            <a:extLst>
              <a:ext uri="{FF2B5EF4-FFF2-40B4-BE49-F238E27FC236}">
                <a16:creationId xmlns:a16="http://schemas.microsoft.com/office/drawing/2014/main" id="{A4EF9C7D-4F8C-4249-BA29-9BF94343D9D2}"/>
              </a:ext>
            </a:extLst>
          </p:cNvPr>
          <p:cNvSpPr/>
          <p:nvPr/>
        </p:nvSpPr>
        <p:spPr>
          <a:xfrm>
            <a:off x="6096000" y="1689101"/>
            <a:ext cx="3816350" cy="3292475"/>
          </a:xfrm>
          <a:prstGeom prst="rect">
            <a:avLst/>
          </a:prstGeom>
        </p:spPr>
        <p:txBody>
          <a:bodyPr>
            <a:spAutoFit/>
          </a:bodyPr>
          <a:lstStyle/>
          <a:p>
            <a:pPr eaLnBrk="1" fontAlgn="auto" hangingPunct="1">
              <a:spcBef>
                <a:spcPts val="0"/>
              </a:spcBef>
              <a:spcAft>
                <a:spcPts val="0"/>
              </a:spcAft>
              <a:defRPr/>
            </a:pPr>
            <a:r>
              <a:rPr lang="en-US" sz="1600" dirty="0">
                <a:latin typeface="Twinkl" pitchFamily="2" charset="0"/>
                <a:ea typeface="ＭＳ Ｐゴシック" charset="0"/>
                <a:cs typeface="BPreplay"/>
              </a:rPr>
              <a:t>It's best to reduce your overall fat intake and swap saturated fats for unsaturated fats. There is good evidence that replacing saturated fats with unsaturated fats can help lower cholesterol. Foods low in saturated fats include:</a:t>
            </a:r>
          </a:p>
          <a:p>
            <a:pPr eaLnBrk="1" fontAlgn="auto" hangingPunct="1">
              <a:spcBef>
                <a:spcPts val="0"/>
              </a:spcBef>
              <a:spcAft>
                <a:spcPts val="0"/>
              </a:spcAft>
              <a:defRPr/>
            </a:pPr>
            <a:endParaRPr lang="en-US" sz="1600" dirty="0">
              <a:latin typeface="Twinkl" pitchFamily="2" charset="0"/>
              <a:ea typeface="ＭＳ Ｐゴシック" charset="0"/>
              <a:cs typeface="BPreplay"/>
            </a:endParaRPr>
          </a:p>
          <a:p>
            <a:pPr marL="285750" indent="-285750" eaLnBrk="1" fontAlgn="auto" hangingPunct="1">
              <a:spcBef>
                <a:spcPts val="0"/>
              </a:spcBef>
              <a:spcAft>
                <a:spcPts val="0"/>
              </a:spcAft>
              <a:buFont typeface="Arial"/>
              <a:buChar char="•"/>
              <a:defRPr/>
            </a:pPr>
            <a:r>
              <a:rPr lang="en-US" sz="1600" dirty="0">
                <a:latin typeface="Twinkl" pitchFamily="2" charset="0"/>
                <a:ea typeface="ＭＳ Ｐゴシック" charset="0"/>
                <a:cs typeface="BPreplay"/>
              </a:rPr>
              <a:t>olive oil, rapeseed oil and their spreads</a:t>
            </a:r>
          </a:p>
          <a:p>
            <a:pPr marL="285750" indent="-285750" eaLnBrk="1" fontAlgn="auto" hangingPunct="1">
              <a:spcBef>
                <a:spcPts val="0"/>
              </a:spcBef>
              <a:spcAft>
                <a:spcPts val="0"/>
              </a:spcAft>
              <a:buFont typeface="Arial"/>
              <a:buChar char="•"/>
              <a:defRPr/>
            </a:pPr>
            <a:r>
              <a:rPr lang="en-US" sz="1600" dirty="0">
                <a:latin typeface="Twinkl" pitchFamily="2" charset="0"/>
                <a:ea typeface="ＭＳ Ｐゴシック" charset="0"/>
                <a:cs typeface="BPreplay"/>
              </a:rPr>
              <a:t>avocados</a:t>
            </a:r>
          </a:p>
          <a:p>
            <a:pPr marL="285750" indent="-285750" eaLnBrk="1" fontAlgn="auto" hangingPunct="1">
              <a:spcBef>
                <a:spcPts val="0"/>
              </a:spcBef>
              <a:spcAft>
                <a:spcPts val="0"/>
              </a:spcAft>
              <a:buFont typeface="Arial"/>
              <a:buChar char="•"/>
              <a:defRPr/>
            </a:pPr>
            <a:r>
              <a:rPr lang="en-US" sz="1600" dirty="0">
                <a:latin typeface="Twinkl" pitchFamily="2" charset="0"/>
                <a:ea typeface="ＭＳ Ｐゴシック" charset="0"/>
                <a:cs typeface="BPreplay"/>
              </a:rPr>
              <a:t>some nuts, such as almonds, brazils and peanuts</a:t>
            </a:r>
          </a:p>
        </p:txBody>
      </p:sp>
      <p:pic>
        <p:nvPicPr>
          <p:cNvPr id="16392" name="Picture 10">
            <a:extLst>
              <a:ext uri="{FF2B5EF4-FFF2-40B4-BE49-F238E27FC236}">
                <a16:creationId xmlns:a16="http://schemas.microsoft.com/office/drawing/2014/main" id="{BB70883C-A530-4E64-A071-6057B48362B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137651" y="4765675"/>
            <a:ext cx="568325" cy="146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3" name="Picture 11">
            <a:extLst>
              <a:ext uri="{FF2B5EF4-FFF2-40B4-BE49-F238E27FC236}">
                <a16:creationId xmlns:a16="http://schemas.microsoft.com/office/drawing/2014/main" id="{D77332BB-6B11-471B-B9AD-8A08F6932EB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20560022">
            <a:off x="7578725" y="5121275"/>
            <a:ext cx="1703388"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4" name="Picture 13">
            <a:extLst>
              <a:ext uri="{FF2B5EF4-FFF2-40B4-BE49-F238E27FC236}">
                <a16:creationId xmlns:a16="http://schemas.microsoft.com/office/drawing/2014/main" id="{FB032262-A696-4D17-AF5D-4C7123FAF235}"/>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533901" y="5116513"/>
            <a:ext cx="809625" cy="785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5" name="Picture 14">
            <a:extLst>
              <a:ext uri="{FF2B5EF4-FFF2-40B4-BE49-F238E27FC236}">
                <a16:creationId xmlns:a16="http://schemas.microsoft.com/office/drawing/2014/main" id="{CC771183-E0ED-443A-82C5-2A4F8715E528}"/>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170489" y="4719639"/>
            <a:ext cx="708025" cy="909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6" name="Picture 17">
            <a:extLst>
              <a:ext uri="{FF2B5EF4-FFF2-40B4-BE49-F238E27FC236}">
                <a16:creationId xmlns:a16="http://schemas.microsoft.com/office/drawing/2014/main" id="{716553C7-EE6B-4A22-8E15-29278CE6C8D8}"/>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4733925" y="5492750"/>
            <a:ext cx="10937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ounded Rectangle 23">
            <a:extLst>
              <a:ext uri="{FF2B5EF4-FFF2-40B4-BE49-F238E27FC236}">
                <a16:creationId xmlns:a16="http://schemas.microsoft.com/office/drawing/2014/main" id="{7B2081FF-239E-4576-B266-86578FC716E2}"/>
              </a:ext>
            </a:extLst>
          </p:cNvPr>
          <p:cNvSpPr/>
          <p:nvPr/>
        </p:nvSpPr>
        <p:spPr>
          <a:xfrm>
            <a:off x="6096000" y="4210050"/>
            <a:ext cx="3816350" cy="1898650"/>
          </a:xfrm>
          <a:prstGeom prst="roundRect">
            <a:avLst/>
          </a:prstGeom>
          <a:solidFill>
            <a:srgbClr val="002060">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nvGrpSpPr>
          <p:cNvPr id="17411" name="Group 4">
            <a:extLst>
              <a:ext uri="{FF2B5EF4-FFF2-40B4-BE49-F238E27FC236}">
                <a16:creationId xmlns:a16="http://schemas.microsoft.com/office/drawing/2014/main" id="{047C5E42-C6D8-4EC3-BC85-106D6952BA19}"/>
              </a:ext>
            </a:extLst>
          </p:cNvPr>
          <p:cNvGrpSpPr>
            <a:grpSpLocks/>
          </p:cNvGrpSpPr>
          <p:nvPr/>
        </p:nvGrpSpPr>
        <p:grpSpPr bwMode="auto">
          <a:xfrm>
            <a:off x="6948488" y="1847850"/>
            <a:ext cx="2614612" cy="2057400"/>
            <a:chOff x="5425044" y="1847540"/>
            <a:chExt cx="2614650" cy="2057051"/>
          </a:xfrm>
        </p:grpSpPr>
        <p:pic>
          <p:nvPicPr>
            <p:cNvPr id="17416" name="Picture 24">
              <a:extLst>
                <a:ext uri="{FF2B5EF4-FFF2-40B4-BE49-F238E27FC236}">
                  <a16:creationId xmlns:a16="http://schemas.microsoft.com/office/drawing/2014/main" id="{7C2910A1-85F1-401E-A58C-37B29285692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168766" y="1879860"/>
              <a:ext cx="1163215" cy="1568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7" name="Picture 8">
              <a:extLst>
                <a:ext uri="{FF2B5EF4-FFF2-40B4-BE49-F238E27FC236}">
                  <a16:creationId xmlns:a16="http://schemas.microsoft.com/office/drawing/2014/main" id="{C75AF8D0-8336-4BDE-B2B8-2C166D983EA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425044" y="1847540"/>
              <a:ext cx="2614650" cy="2057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 name="Rounded Rectangle 3">
            <a:extLst>
              <a:ext uri="{FF2B5EF4-FFF2-40B4-BE49-F238E27FC236}">
                <a16:creationId xmlns:a16="http://schemas.microsoft.com/office/drawing/2014/main" id="{C3E42F3F-1FB5-439E-99FF-F63D355ACF5F}"/>
              </a:ext>
            </a:extLst>
          </p:cNvPr>
          <p:cNvSpPr/>
          <p:nvPr/>
        </p:nvSpPr>
        <p:spPr>
          <a:xfrm>
            <a:off x="2279650" y="512763"/>
            <a:ext cx="7632700" cy="971550"/>
          </a:xfrm>
          <a:prstGeom prst="roundRect">
            <a:avLst/>
          </a:prstGeom>
          <a:solidFill>
            <a:schemeClr val="accent1">
              <a:lumMod val="60000"/>
              <a:lumOff val="40000"/>
              <a:alpha val="1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413" name="Rectangle 1">
            <a:extLst>
              <a:ext uri="{FF2B5EF4-FFF2-40B4-BE49-F238E27FC236}">
                <a16:creationId xmlns:a16="http://schemas.microsoft.com/office/drawing/2014/main" id="{182639E1-7AFE-470A-BCE2-A27A93045571}"/>
              </a:ext>
            </a:extLst>
          </p:cNvPr>
          <p:cNvSpPr>
            <a:spLocks noChangeArrowheads="1"/>
          </p:cNvSpPr>
          <p:nvPr/>
        </p:nvSpPr>
        <p:spPr bwMode="auto">
          <a:xfrm>
            <a:off x="2279651" y="1739900"/>
            <a:ext cx="3565525" cy="3582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buFont typeface="Arial" panose="020B0604020202020204" pitchFamily="34" charset="0"/>
              <a:buNone/>
            </a:pPr>
            <a:r>
              <a:rPr lang="en-US" altLang="en-US">
                <a:latin typeface="Twinkl" panose="020B0604020202020204" pitchFamily="2" charset="0"/>
              </a:rPr>
              <a:t>Almost 2 in 3 Australian </a:t>
            </a:r>
            <a:r>
              <a:rPr lang="en-US" altLang="en-US" u="sng">
                <a:latin typeface="Twinkl" panose="020B0604020202020204" pitchFamily="2" charset="0"/>
                <a:hlinkClick r:id="rId4" tooltip="adults"/>
              </a:rPr>
              <a:t>adults</a:t>
            </a:r>
            <a:r>
              <a:rPr lang="en-US" altLang="en-US">
                <a:latin typeface="Twinkl" panose="020B0604020202020204" pitchFamily="2" charset="0"/>
              </a:rPr>
              <a:t> (63%) are overweight or obese and 1 in 4 Australian </a:t>
            </a:r>
            <a:r>
              <a:rPr lang="en-US" altLang="en-US" u="sng">
                <a:latin typeface="Twinkl" panose="020B0604020202020204" pitchFamily="2" charset="0"/>
                <a:hlinkClick r:id="rId5" tooltip="children"/>
              </a:rPr>
              <a:t>children</a:t>
            </a:r>
            <a:r>
              <a:rPr lang="en-US" altLang="en-US">
                <a:latin typeface="Twinkl" panose="020B0604020202020204" pitchFamily="2" charset="0"/>
              </a:rPr>
              <a:t> (25%) are overweight or obese.</a:t>
            </a:r>
            <a:r>
              <a:rPr lang="en-US" altLang="en-US" sz="1400">
                <a:latin typeface="Twinkl" panose="020B0604020202020204" pitchFamily="2" charset="0"/>
              </a:rPr>
              <a:t> </a:t>
            </a:r>
            <a:r>
              <a:rPr lang="en-US" altLang="en-US">
                <a:latin typeface="Twinkl" panose="020B0604020202020204" pitchFamily="2" charset="0"/>
              </a:rPr>
              <a:t>Obesity is most likely caused by a person eating more calories than they burn off. Modern lifestyles, easy access to high calorie foods and low activity jobs, make weight gain more likely. </a:t>
            </a:r>
            <a:r>
              <a:rPr lang="en-GB" altLang="en-US">
                <a:latin typeface="Twinkl" panose="020B0604020202020204" pitchFamily="2" charset="0"/>
              </a:rPr>
              <a:t>Obesity costs the Australian society billions of dollars per year in healthcare costs.</a:t>
            </a:r>
            <a:endParaRPr lang="en-US" altLang="en-US" sz="1400">
              <a:latin typeface="Twinkl" panose="020B0604020202020204" pitchFamily="2" charset="0"/>
            </a:endParaRPr>
          </a:p>
        </p:txBody>
      </p:sp>
      <p:sp>
        <p:nvSpPr>
          <p:cNvPr id="17414" name="Title 5">
            <a:extLst>
              <a:ext uri="{FF2B5EF4-FFF2-40B4-BE49-F238E27FC236}">
                <a16:creationId xmlns:a16="http://schemas.microsoft.com/office/drawing/2014/main" id="{1D1936BF-661B-4C6E-B8C5-A777A7441DF8}"/>
              </a:ext>
            </a:extLst>
          </p:cNvPr>
          <p:cNvSpPr>
            <a:spLocks noGrp="1"/>
          </p:cNvSpPr>
          <p:nvPr>
            <p:ph type="title"/>
          </p:nvPr>
        </p:nvSpPr>
        <p:spPr>
          <a:xfrm>
            <a:off x="1985964" y="398464"/>
            <a:ext cx="8220075" cy="1323975"/>
          </a:xfrm>
        </p:spPr>
        <p:txBody>
          <a:bodyPr/>
          <a:lstStyle/>
          <a:p>
            <a:r>
              <a:rPr lang="en-US" altLang="en-US">
                <a:solidFill>
                  <a:srgbClr val="005DA2"/>
                </a:solidFill>
                <a:latin typeface="Twinkl" panose="020B0604020202020204" pitchFamily="2" charset="0"/>
              </a:rPr>
              <a:t>Obesity in Australia</a:t>
            </a:r>
          </a:p>
        </p:txBody>
      </p:sp>
      <p:sp>
        <p:nvSpPr>
          <p:cNvPr id="17415" name="Rectangle 22">
            <a:extLst>
              <a:ext uri="{FF2B5EF4-FFF2-40B4-BE49-F238E27FC236}">
                <a16:creationId xmlns:a16="http://schemas.microsoft.com/office/drawing/2014/main" id="{DAC1A57B-1B15-4FD7-8A8B-59146C334A2F}"/>
              </a:ext>
            </a:extLst>
          </p:cNvPr>
          <p:cNvSpPr>
            <a:spLocks noChangeArrowheads="1"/>
          </p:cNvSpPr>
          <p:nvPr/>
        </p:nvSpPr>
        <p:spPr bwMode="auto">
          <a:xfrm>
            <a:off x="6234113" y="4251325"/>
            <a:ext cx="3427412"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US" altLang="en-US" sz="1600" b="1">
                <a:solidFill>
                  <a:schemeClr val="tx1"/>
                </a:solidFill>
                <a:latin typeface="Twinkl" panose="020B0604020202020204" pitchFamily="2" charset="0"/>
              </a:rPr>
              <a:t>What is Obesity?</a:t>
            </a:r>
          </a:p>
          <a:p>
            <a:pPr algn="ctr" eaLnBrk="1" hangingPunct="1">
              <a:lnSpc>
                <a:spcPct val="100000"/>
              </a:lnSpc>
              <a:spcBef>
                <a:spcPct val="0"/>
              </a:spcBef>
              <a:buFontTx/>
              <a:buNone/>
            </a:pPr>
            <a:r>
              <a:rPr lang="en-US" altLang="en-US" sz="1600">
                <a:solidFill>
                  <a:schemeClr val="tx1"/>
                </a:solidFill>
                <a:latin typeface="Twinkl" panose="020B0604020202020204" pitchFamily="2" charset="0"/>
              </a:rPr>
              <a:t>“Obese” is used to describe somebody who is very overweight.</a:t>
            </a:r>
          </a:p>
          <a:p>
            <a:pPr algn="ctr" eaLnBrk="1" hangingPunct="1">
              <a:lnSpc>
                <a:spcPct val="100000"/>
              </a:lnSpc>
              <a:spcBef>
                <a:spcPct val="0"/>
              </a:spcBef>
              <a:buFontTx/>
              <a:buNone/>
            </a:pPr>
            <a:r>
              <a:rPr lang="en-US" altLang="en-US" sz="1600">
                <a:solidFill>
                  <a:schemeClr val="tx1"/>
                </a:solidFill>
                <a:latin typeface="Twinkl" panose="020B0604020202020204" pitchFamily="2" charset="0"/>
              </a:rPr>
              <a:t>Being obese increases your risk of developing serious and potentially </a:t>
            </a:r>
          </a:p>
          <a:p>
            <a:pPr algn="ctr" eaLnBrk="1" hangingPunct="1">
              <a:lnSpc>
                <a:spcPct val="100000"/>
              </a:lnSpc>
              <a:spcBef>
                <a:spcPct val="0"/>
              </a:spcBef>
              <a:buFontTx/>
              <a:buNone/>
            </a:pPr>
            <a:r>
              <a:rPr lang="en-US" altLang="en-US" sz="1600">
                <a:solidFill>
                  <a:schemeClr val="tx1"/>
                </a:solidFill>
                <a:latin typeface="Twinkl" panose="020B0604020202020204" pitchFamily="2" charset="0"/>
              </a:rPr>
              <a:t>life-threatening diseases including heart disease and type 2 diabetes.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8C2A29D7-DEC7-42C0-BAD1-357957EA2F50}"/>
              </a:ext>
            </a:extLst>
          </p:cNvPr>
          <p:cNvSpPr/>
          <p:nvPr/>
        </p:nvSpPr>
        <p:spPr>
          <a:xfrm>
            <a:off x="2293938" y="523875"/>
            <a:ext cx="7632700" cy="960438"/>
          </a:xfrm>
          <a:prstGeom prst="roundRect">
            <a:avLst/>
          </a:prstGeom>
          <a:solidFill>
            <a:schemeClr val="accent1">
              <a:lumMod val="60000"/>
              <a:lumOff val="40000"/>
              <a:alpha val="1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 name="Title 5">
            <a:extLst>
              <a:ext uri="{FF2B5EF4-FFF2-40B4-BE49-F238E27FC236}">
                <a16:creationId xmlns:a16="http://schemas.microsoft.com/office/drawing/2014/main" id="{D40193C3-2770-4868-8DAA-6B546CE5827B}"/>
              </a:ext>
            </a:extLst>
          </p:cNvPr>
          <p:cNvSpPr>
            <a:spLocks noGrp="1"/>
          </p:cNvSpPr>
          <p:nvPr>
            <p:ph type="title"/>
          </p:nvPr>
        </p:nvSpPr>
        <p:spPr>
          <a:xfrm>
            <a:off x="2000251" y="438151"/>
            <a:ext cx="8220075" cy="1116013"/>
          </a:xfrm>
        </p:spPr>
        <p:txBody>
          <a:bodyPr rtlCol="0"/>
          <a:lstStyle/>
          <a:p>
            <a:pPr eaLnBrk="1" fontAlgn="auto" hangingPunct="1">
              <a:spcAft>
                <a:spcPts val="0"/>
              </a:spcAft>
              <a:defRPr/>
            </a:pPr>
            <a:r>
              <a:rPr lang="en-GB" dirty="0">
                <a:solidFill>
                  <a:schemeClr val="accent3">
                    <a:lumMod val="50000"/>
                  </a:schemeClr>
                </a:solidFill>
                <a:latin typeface="Twinkl" pitchFamily="2" charset="0"/>
              </a:rPr>
              <a:t>Spot the Difference</a:t>
            </a:r>
          </a:p>
        </p:txBody>
      </p:sp>
      <p:grpSp>
        <p:nvGrpSpPr>
          <p:cNvPr id="18436" name="Group 1">
            <a:extLst>
              <a:ext uri="{FF2B5EF4-FFF2-40B4-BE49-F238E27FC236}">
                <a16:creationId xmlns:a16="http://schemas.microsoft.com/office/drawing/2014/main" id="{93F4D911-9300-408B-882F-7F123AEE6043}"/>
              </a:ext>
            </a:extLst>
          </p:cNvPr>
          <p:cNvGrpSpPr>
            <a:grpSpLocks/>
          </p:cNvGrpSpPr>
          <p:nvPr/>
        </p:nvGrpSpPr>
        <p:grpSpPr bwMode="auto">
          <a:xfrm>
            <a:off x="2279650" y="1481138"/>
            <a:ext cx="7632700" cy="495300"/>
            <a:chOff x="755650" y="1361655"/>
            <a:chExt cx="7632700" cy="495097"/>
          </a:xfrm>
        </p:grpSpPr>
        <p:sp>
          <p:nvSpPr>
            <p:cNvPr id="21" name="Rounded Rectangle 20">
              <a:extLst>
                <a:ext uri="{FF2B5EF4-FFF2-40B4-BE49-F238E27FC236}">
                  <a16:creationId xmlns:a16="http://schemas.microsoft.com/office/drawing/2014/main" id="{7EA5D839-DDC3-40DE-AF0E-5856FA5FC12E}"/>
                </a:ext>
              </a:extLst>
            </p:cNvPr>
            <p:cNvSpPr/>
            <p:nvPr/>
          </p:nvSpPr>
          <p:spPr>
            <a:xfrm>
              <a:off x="755650" y="1361655"/>
              <a:ext cx="7632700" cy="495097"/>
            </a:xfrm>
            <a:prstGeom prst="roundRect">
              <a:avLst/>
            </a:prstGeom>
            <a:solidFill>
              <a:srgbClr val="00B050">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8441" name="TextBox 6">
              <a:extLst>
                <a:ext uri="{FF2B5EF4-FFF2-40B4-BE49-F238E27FC236}">
                  <a16:creationId xmlns:a16="http://schemas.microsoft.com/office/drawing/2014/main" id="{573F56BE-8B90-4FD0-BA79-9F4941FF3C9B}"/>
                </a:ext>
              </a:extLst>
            </p:cNvPr>
            <p:cNvSpPr txBox="1">
              <a:spLocks noChangeArrowheads="1"/>
            </p:cNvSpPr>
            <p:nvPr/>
          </p:nvSpPr>
          <p:spPr bwMode="auto">
            <a:xfrm>
              <a:off x="755650" y="1388631"/>
              <a:ext cx="7632700" cy="3681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accent2"/>
                  </a:solidFill>
                  <a:latin typeface="Twinkl" panose="020B0604020202020204" pitchFamily="2" charset="0"/>
                </a:rPr>
                <a:t>What is the difference between food groups and types of nutrients?</a:t>
              </a:r>
            </a:p>
          </p:txBody>
        </p:sp>
      </p:grpSp>
      <p:pic>
        <p:nvPicPr>
          <p:cNvPr id="18437" name="Picture 2">
            <a:extLst>
              <a:ext uri="{FF2B5EF4-FFF2-40B4-BE49-F238E27FC236}">
                <a16:creationId xmlns:a16="http://schemas.microsoft.com/office/drawing/2014/main" id="{E322634D-DE0C-4750-B99E-2ACA28EC5E1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68525" y="2605088"/>
            <a:ext cx="4603750" cy="3675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8" name="Picture 12">
            <a:extLst>
              <a:ext uri="{FF2B5EF4-FFF2-40B4-BE49-F238E27FC236}">
                <a16:creationId xmlns:a16="http://schemas.microsoft.com/office/drawing/2014/main" id="{75D9D505-7AF5-4BCB-B58C-20D95351AEE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826250" y="2535238"/>
            <a:ext cx="3100388" cy="3649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11">
            <a:extLst>
              <a:ext uri="{FF2B5EF4-FFF2-40B4-BE49-F238E27FC236}">
                <a16:creationId xmlns:a16="http://schemas.microsoft.com/office/drawing/2014/main" id="{0B2A1320-6B21-44C9-94F1-A6F93D702B52}"/>
              </a:ext>
            </a:extLst>
          </p:cNvPr>
          <p:cNvSpPr txBox="1"/>
          <p:nvPr/>
        </p:nvSpPr>
        <p:spPr>
          <a:xfrm>
            <a:off x="2279650" y="2030414"/>
            <a:ext cx="7632700" cy="369887"/>
          </a:xfrm>
          <a:prstGeom prst="rect">
            <a:avLst/>
          </a:prstGeom>
          <a:noFill/>
        </p:spPr>
        <p:txBody>
          <a:bodyPr>
            <a:spAutoFit/>
          </a:bodyPr>
          <a:lstStyle/>
          <a:p>
            <a:pPr eaLnBrk="1" fontAlgn="auto" hangingPunct="1">
              <a:spcBef>
                <a:spcPts val="0"/>
              </a:spcBef>
              <a:spcAft>
                <a:spcPts val="0"/>
              </a:spcAft>
              <a:defRPr/>
            </a:pPr>
            <a:r>
              <a:rPr lang="en-GB" dirty="0">
                <a:solidFill>
                  <a:schemeClr val="accent3">
                    <a:lumMod val="50000"/>
                  </a:schemeClr>
                </a:solidFill>
                <a:latin typeface="Twinkl" pitchFamily="2" charset="0"/>
              </a:rPr>
              <a:t>                     Food groups			         Types of nutrients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8">
            <a:extLst>
              <a:ext uri="{FF2B5EF4-FFF2-40B4-BE49-F238E27FC236}">
                <a16:creationId xmlns:a16="http://schemas.microsoft.com/office/drawing/2014/main" id="{93C76EC6-3B14-44C3-88AA-453CF6AB725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3263" y="1709738"/>
            <a:ext cx="2482850" cy="2533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 name="Rounded Rectangle 34">
            <a:extLst>
              <a:ext uri="{FF2B5EF4-FFF2-40B4-BE49-F238E27FC236}">
                <a16:creationId xmlns:a16="http://schemas.microsoft.com/office/drawing/2014/main" id="{2A43A354-A183-4B0A-80C8-B43BF5A5BC50}"/>
              </a:ext>
            </a:extLst>
          </p:cNvPr>
          <p:cNvSpPr/>
          <p:nvPr/>
        </p:nvSpPr>
        <p:spPr>
          <a:xfrm>
            <a:off x="2805113" y="4346575"/>
            <a:ext cx="2311400" cy="1430338"/>
          </a:xfrm>
          <a:prstGeom prst="roundRect">
            <a:avLst/>
          </a:prstGeom>
          <a:solidFill>
            <a:schemeClr val="accent3">
              <a:lumMod val="75000"/>
              <a:alpha val="1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9460" name="Picture 30">
            <a:extLst>
              <a:ext uri="{FF2B5EF4-FFF2-40B4-BE49-F238E27FC236}">
                <a16:creationId xmlns:a16="http://schemas.microsoft.com/office/drawing/2014/main" id="{1144E3B9-2588-4467-B340-32E8648CA3F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845175" y="1376364"/>
            <a:ext cx="4241800" cy="4992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a:extLst>
              <a:ext uri="{FF2B5EF4-FFF2-40B4-BE49-F238E27FC236}">
                <a16:creationId xmlns:a16="http://schemas.microsoft.com/office/drawing/2014/main" id="{67E51E7A-F17D-40CA-B15F-CA41287D4A63}"/>
              </a:ext>
            </a:extLst>
          </p:cNvPr>
          <p:cNvSpPr/>
          <p:nvPr/>
        </p:nvSpPr>
        <p:spPr>
          <a:xfrm>
            <a:off x="2279650" y="542925"/>
            <a:ext cx="7632700" cy="941388"/>
          </a:xfrm>
          <a:prstGeom prst="roundRect">
            <a:avLst/>
          </a:prstGeom>
          <a:solidFill>
            <a:schemeClr val="accent1">
              <a:lumMod val="60000"/>
              <a:lumOff val="40000"/>
              <a:alpha val="1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 name="Title 5">
            <a:extLst>
              <a:ext uri="{FF2B5EF4-FFF2-40B4-BE49-F238E27FC236}">
                <a16:creationId xmlns:a16="http://schemas.microsoft.com/office/drawing/2014/main" id="{C741A721-3B0B-459A-9E5E-54694AE9EE80}"/>
              </a:ext>
            </a:extLst>
          </p:cNvPr>
          <p:cNvSpPr>
            <a:spLocks noGrp="1"/>
          </p:cNvSpPr>
          <p:nvPr>
            <p:ph type="title"/>
          </p:nvPr>
        </p:nvSpPr>
        <p:spPr>
          <a:xfrm>
            <a:off x="1985964" y="512763"/>
            <a:ext cx="8220075" cy="1077912"/>
          </a:xfrm>
        </p:spPr>
        <p:txBody>
          <a:bodyPr rtlCol="0">
            <a:normAutofit/>
          </a:bodyPr>
          <a:lstStyle/>
          <a:p>
            <a:pPr eaLnBrk="1" fontAlgn="auto" hangingPunct="1">
              <a:spcAft>
                <a:spcPts val="0"/>
              </a:spcAft>
              <a:defRPr/>
            </a:pPr>
            <a:r>
              <a:rPr lang="en-GB" altLang="en-US" dirty="0">
                <a:solidFill>
                  <a:schemeClr val="accent3">
                    <a:lumMod val="50000"/>
                  </a:schemeClr>
                </a:solidFill>
                <a:latin typeface="Twinkl" pitchFamily="2" charset="0"/>
              </a:rPr>
              <a:t>The Nutrient Pyramid</a:t>
            </a:r>
            <a:endParaRPr lang="en-GB" dirty="0">
              <a:solidFill>
                <a:schemeClr val="accent3">
                  <a:lumMod val="50000"/>
                </a:schemeClr>
              </a:solidFill>
              <a:latin typeface="Twinkl" pitchFamily="2" charset="0"/>
            </a:endParaRPr>
          </a:p>
        </p:txBody>
      </p:sp>
      <p:sp>
        <p:nvSpPr>
          <p:cNvPr id="19463" name="Rectangle 2">
            <a:extLst>
              <a:ext uri="{FF2B5EF4-FFF2-40B4-BE49-F238E27FC236}">
                <a16:creationId xmlns:a16="http://schemas.microsoft.com/office/drawing/2014/main" id="{A9A67F55-D7FA-4FA7-8154-A2B4584B3F70}"/>
              </a:ext>
            </a:extLst>
          </p:cNvPr>
          <p:cNvSpPr>
            <a:spLocks noChangeArrowheads="1"/>
          </p:cNvSpPr>
          <p:nvPr/>
        </p:nvSpPr>
        <p:spPr bwMode="auto">
          <a:xfrm>
            <a:off x="3535363" y="2005013"/>
            <a:ext cx="1897062"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panose="020B0604020202020204" pitchFamily="2" charset="0"/>
              </a:rPr>
              <a:t>There are 7 types of nutrients.</a:t>
            </a:r>
          </a:p>
          <a:p>
            <a:pPr eaLnBrk="1" hangingPunct="1">
              <a:lnSpc>
                <a:spcPct val="100000"/>
              </a:lnSpc>
              <a:spcBef>
                <a:spcPct val="0"/>
              </a:spcBef>
              <a:buFontTx/>
              <a:buNone/>
            </a:pPr>
            <a:endParaRPr lang="en-GB" altLang="en-US" sz="1500">
              <a:solidFill>
                <a:schemeClr val="tx1"/>
              </a:solidFill>
            </a:endParaRPr>
          </a:p>
          <a:p>
            <a:pPr eaLnBrk="1" hangingPunct="1">
              <a:lnSpc>
                <a:spcPct val="100000"/>
              </a:lnSpc>
              <a:spcBef>
                <a:spcPct val="0"/>
              </a:spcBef>
              <a:buFontTx/>
              <a:buNone/>
            </a:pPr>
            <a:endParaRPr lang="en-GB" altLang="en-US" sz="1500">
              <a:solidFill>
                <a:schemeClr val="tx1"/>
              </a:solidFill>
            </a:endParaRPr>
          </a:p>
          <a:p>
            <a:pPr eaLnBrk="1" hangingPunct="1">
              <a:lnSpc>
                <a:spcPct val="100000"/>
              </a:lnSpc>
              <a:spcBef>
                <a:spcPct val="0"/>
              </a:spcBef>
              <a:buFontTx/>
              <a:buNone/>
            </a:pPr>
            <a:endParaRPr lang="en-GB" altLang="en-US" sz="1500">
              <a:solidFill>
                <a:schemeClr val="tx1"/>
              </a:solidFill>
            </a:endParaRPr>
          </a:p>
        </p:txBody>
      </p:sp>
      <p:sp>
        <p:nvSpPr>
          <p:cNvPr id="19464" name="Rectangle 32">
            <a:extLst>
              <a:ext uri="{FF2B5EF4-FFF2-40B4-BE49-F238E27FC236}">
                <a16:creationId xmlns:a16="http://schemas.microsoft.com/office/drawing/2014/main" id="{8E67F409-DB04-460C-8950-D87EF6CC5DAE}"/>
              </a:ext>
            </a:extLst>
          </p:cNvPr>
          <p:cNvSpPr>
            <a:spLocks noChangeArrowheads="1"/>
          </p:cNvSpPr>
          <p:nvPr/>
        </p:nvSpPr>
        <p:spPr bwMode="auto">
          <a:xfrm>
            <a:off x="2968626" y="4467225"/>
            <a:ext cx="198437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latin typeface="Twinkl" panose="020B0604020202020204" pitchFamily="2" charset="0"/>
              </a:rPr>
              <a:t>Most foods contain more than one type of nutrient.</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13">
            <a:extLst>
              <a:ext uri="{FF2B5EF4-FFF2-40B4-BE49-F238E27FC236}">
                <a16:creationId xmlns:a16="http://schemas.microsoft.com/office/drawing/2014/main" id="{0EAC2CDF-0B5B-4A6C-831E-61512672252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32551" y="2003426"/>
            <a:ext cx="2974975" cy="201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a:extLst>
              <a:ext uri="{FF2B5EF4-FFF2-40B4-BE49-F238E27FC236}">
                <a16:creationId xmlns:a16="http://schemas.microsoft.com/office/drawing/2014/main" id="{0760F0D6-9306-4301-B035-CEF75750BAD0}"/>
              </a:ext>
            </a:extLst>
          </p:cNvPr>
          <p:cNvSpPr/>
          <p:nvPr/>
        </p:nvSpPr>
        <p:spPr>
          <a:xfrm>
            <a:off x="2279650" y="542925"/>
            <a:ext cx="7632700" cy="941388"/>
          </a:xfrm>
          <a:prstGeom prst="roundRect">
            <a:avLst/>
          </a:prstGeom>
          <a:solidFill>
            <a:schemeClr val="accent1">
              <a:lumMod val="60000"/>
              <a:lumOff val="40000"/>
              <a:alpha val="1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 name="Title 5">
            <a:extLst>
              <a:ext uri="{FF2B5EF4-FFF2-40B4-BE49-F238E27FC236}">
                <a16:creationId xmlns:a16="http://schemas.microsoft.com/office/drawing/2014/main" id="{9C863CE5-3BC7-42D8-AA2B-FABAA85A187F}"/>
              </a:ext>
            </a:extLst>
          </p:cNvPr>
          <p:cNvSpPr>
            <a:spLocks noGrp="1"/>
          </p:cNvSpPr>
          <p:nvPr>
            <p:ph type="title"/>
          </p:nvPr>
        </p:nvSpPr>
        <p:spPr>
          <a:xfrm>
            <a:off x="1985964" y="512763"/>
            <a:ext cx="8220075" cy="1077912"/>
          </a:xfrm>
        </p:spPr>
        <p:txBody>
          <a:bodyPr rtlCol="0">
            <a:normAutofit/>
          </a:bodyPr>
          <a:lstStyle/>
          <a:p>
            <a:pPr eaLnBrk="1" fontAlgn="auto" hangingPunct="1">
              <a:spcAft>
                <a:spcPts val="0"/>
              </a:spcAft>
              <a:defRPr/>
            </a:pPr>
            <a:r>
              <a:rPr lang="en-GB" altLang="en-US" dirty="0">
                <a:solidFill>
                  <a:schemeClr val="accent3">
                    <a:lumMod val="50000"/>
                  </a:schemeClr>
                </a:solidFill>
                <a:latin typeface="Twinkl" pitchFamily="2" charset="0"/>
              </a:rPr>
              <a:t>The Nutrient Pyramid</a:t>
            </a:r>
            <a:endParaRPr lang="en-GB" dirty="0">
              <a:solidFill>
                <a:schemeClr val="accent3">
                  <a:lumMod val="50000"/>
                </a:schemeClr>
              </a:solidFill>
              <a:latin typeface="Twinkl" pitchFamily="2" charset="0"/>
            </a:endParaRPr>
          </a:p>
        </p:txBody>
      </p:sp>
      <p:sp>
        <p:nvSpPr>
          <p:cNvPr id="20485" name="Rectangle 2">
            <a:extLst>
              <a:ext uri="{FF2B5EF4-FFF2-40B4-BE49-F238E27FC236}">
                <a16:creationId xmlns:a16="http://schemas.microsoft.com/office/drawing/2014/main" id="{70D99A38-E85E-4430-9B89-FBBF187FDF5A}"/>
              </a:ext>
            </a:extLst>
          </p:cNvPr>
          <p:cNvSpPr>
            <a:spLocks noChangeArrowheads="1"/>
          </p:cNvSpPr>
          <p:nvPr/>
        </p:nvSpPr>
        <p:spPr bwMode="auto">
          <a:xfrm>
            <a:off x="2279650" y="1825625"/>
            <a:ext cx="381635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600">
                <a:solidFill>
                  <a:schemeClr val="tx1"/>
                </a:solidFill>
                <a:latin typeface="Twinkl" panose="020B0604020202020204" pitchFamily="2" charset="0"/>
              </a:rPr>
              <a:t>For example…</a:t>
            </a:r>
          </a:p>
          <a:p>
            <a:pPr eaLnBrk="1" hangingPunct="1">
              <a:lnSpc>
                <a:spcPct val="100000"/>
              </a:lnSpc>
              <a:spcBef>
                <a:spcPct val="0"/>
              </a:spcBef>
              <a:buFontTx/>
              <a:buNone/>
            </a:pPr>
            <a:r>
              <a:rPr lang="en-GB" altLang="en-US" sz="1600">
                <a:solidFill>
                  <a:schemeClr val="tx1"/>
                </a:solidFill>
                <a:latin typeface="Twinkl" panose="020B0604020202020204" pitchFamily="2" charset="0"/>
              </a:rPr>
              <a:t>Cereal contains fibre, carbohydrates and vitamins. However it is included in the fibre group because this is main nutrient you get from eating it.</a:t>
            </a:r>
          </a:p>
          <a:p>
            <a:pPr eaLnBrk="1" hangingPunct="1">
              <a:lnSpc>
                <a:spcPct val="100000"/>
              </a:lnSpc>
              <a:spcBef>
                <a:spcPct val="0"/>
              </a:spcBef>
              <a:buFontTx/>
              <a:buNone/>
            </a:pPr>
            <a:endParaRPr lang="en-GB" altLang="en-US" sz="1600">
              <a:solidFill>
                <a:schemeClr val="tx1"/>
              </a:solidFill>
            </a:endParaRPr>
          </a:p>
        </p:txBody>
      </p:sp>
      <p:sp>
        <p:nvSpPr>
          <p:cNvPr id="20486" name="Rectangle 1">
            <a:extLst>
              <a:ext uri="{FF2B5EF4-FFF2-40B4-BE49-F238E27FC236}">
                <a16:creationId xmlns:a16="http://schemas.microsoft.com/office/drawing/2014/main" id="{EDB64189-9E78-4641-9116-66917AD8EB6A}"/>
              </a:ext>
            </a:extLst>
          </p:cNvPr>
          <p:cNvSpPr>
            <a:spLocks noChangeArrowheads="1"/>
          </p:cNvSpPr>
          <p:nvPr/>
        </p:nvSpPr>
        <p:spPr bwMode="auto">
          <a:xfrm>
            <a:off x="6599239" y="2236788"/>
            <a:ext cx="1876425"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400">
                <a:solidFill>
                  <a:schemeClr val="tx1"/>
                </a:solidFill>
                <a:latin typeface="Twinkl" panose="020B0604020202020204" pitchFamily="2" charset="0"/>
              </a:rPr>
              <a:t>Did you know that</a:t>
            </a:r>
          </a:p>
          <a:p>
            <a:pPr algn="ctr" eaLnBrk="1" hangingPunct="1">
              <a:lnSpc>
                <a:spcPct val="100000"/>
              </a:lnSpc>
              <a:spcBef>
                <a:spcPct val="0"/>
              </a:spcBef>
              <a:buFontTx/>
              <a:buNone/>
            </a:pPr>
            <a:r>
              <a:rPr lang="en-GB" altLang="en-US" sz="1400">
                <a:solidFill>
                  <a:schemeClr val="tx1"/>
                </a:solidFill>
                <a:latin typeface="Twinkl" panose="020B0604020202020204" pitchFamily="2" charset="0"/>
              </a:rPr>
              <a:t> vegetables contain water? However, we eat them because they are high in vitamins and minerals. </a:t>
            </a:r>
          </a:p>
        </p:txBody>
      </p:sp>
      <p:grpSp>
        <p:nvGrpSpPr>
          <p:cNvPr id="20487" name="Group 4">
            <a:extLst>
              <a:ext uri="{FF2B5EF4-FFF2-40B4-BE49-F238E27FC236}">
                <a16:creationId xmlns:a16="http://schemas.microsoft.com/office/drawing/2014/main" id="{26796F5F-3C87-4021-838E-E6B888909C31}"/>
              </a:ext>
            </a:extLst>
          </p:cNvPr>
          <p:cNvGrpSpPr>
            <a:grpSpLocks/>
          </p:cNvGrpSpPr>
          <p:nvPr/>
        </p:nvGrpSpPr>
        <p:grpSpPr bwMode="auto">
          <a:xfrm>
            <a:off x="3487738" y="3629025"/>
            <a:ext cx="4900612" cy="2482850"/>
            <a:chOff x="1807487" y="3606842"/>
            <a:chExt cx="5046319" cy="2557961"/>
          </a:xfrm>
        </p:grpSpPr>
        <p:pic>
          <p:nvPicPr>
            <p:cNvPr id="20488" name="Picture 8">
              <a:extLst>
                <a:ext uri="{FF2B5EF4-FFF2-40B4-BE49-F238E27FC236}">
                  <a16:creationId xmlns:a16="http://schemas.microsoft.com/office/drawing/2014/main" id="{4D12AF02-8677-44B8-9A83-0A763577105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957374" y="3606842"/>
              <a:ext cx="1618358" cy="2358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9" name="Picture 30">
              <a:extLst>
                <a:ext uri="{FF2B5EF4-FFF2-40B4-BE49-F238E27FC236}">
                  <a16:creationId xmlns:a16="http://schemas.microsoft.com/office/drawing/2014/main" id="{73C4575F-8A9E-420E-9BE6-D2B4B75278CA}"/>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839451" y="4355775"/>
              <a:ext cx="1334498" cy="1165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90" name="Picture 32">
              <a:extLst>
                <a:ext uri="{FF2B5EF4-FFF2-40B4-BE49-F238E27FC236}">
                  <a16:creationId xmlns:a16="http://schemas.microsoft.com/office/drawing/2014/main" id="{81D9238D-06AB-4A2D-A70A-C066E5152004}"/>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1063965">
              <a:off x="4480606" y="5077294"/>
              <a:ext cx="1718854" cy="10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91" name="Picture 33">
              <a:extLst>
                <a:ext uri="{FF2B5EF4-FFF2-40B4-BE49-F238E27FC236}">
                  <a16:creationId xmlns:a16="http://schemas.microsoft.com/office/drawing/2014/main" id="{3FF9F57B-86FA-4A84-8021-B27EBFF6B6D3}"/>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783826" y="4744865"/>
              <a:ext cx="1340392" cy="1091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92" name="Picture 37">
              <a:extLst>
                <a:ext uri="{FF2B5EF4-FFF2-40B4-BE49-F238E27FC236}">
                  <a16:creationId xmlns:a16="http://schemas.microsoft.com/office/drawing/2014/main" id="{6122A849-AAD5-4CE8-B157-D1524CEECE3B}"/>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6076408" y="4602313"/>
              <a:ext cx="777398" cy="14544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93" name="Picture 38">
              <a:extLst>
                <a:ext uri="{FF2B5EF4-FFF2-40B4-BE49-F238E27FC236}">
                  <a16:creationId xmlns:a16="http://schemas.microsoft.com/office/drawing/2014/main" id="{64860CDE-01B7-47AC-9514-AEC699D67CE9}"/>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1807487" y="4602001"/>
              <a:ext cx="1306110" cy="1562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0E202B36-4A96-4A65-9D5A-A7F1845CD19C}"/>
              </a:ext>
            </a:extLst>
          </p:cNvPr>
          <p:cNvSpPr/>
          <p:nvPr/>
        </p:nvSpPr>
        <p:spPr>
          <a:xfrm>
            <a:off x="2279650" y="542925"/>
            <a:ext cx="7632700" cy="941388"/>
          </a:xfrm>
          <a:prstGeom prst="roundRect">
            <a:avLst/>
          </a:prstGeom>
          <a:solidFill>
            <a:schemeClr val="accent1">
              <a:lumMod val="60000"/>
              <a:lumOff val="40000"/>
              <a:alpha val="1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 name="Title 5">
            <a:extLst>
              <a:ext uri="{FF2B5EF4-FFF2-40B4-BE49-F238E27FC236}">
                <a16:creationId xmlns:a16="http://schemas.microsoft.com/office/drawing/2014/main" id="{DE1DD38B-F414-45AF-8CF1-0E3638012BDB}"/>
              </a:ext>
            </a:extLst>
          </p:cNvPr>
          <p:cNvSpPr>
            <a:spLocks noGrp="1"/>
          </p:cNvSpPr>
          <p:nvPr>
            <p:ph type="title"/>
          </p:nvPr>
        </p:nvSpPr>
        <p:spPr>
          <a:xfrm>
            <a:off x="1985964" y="512763"/>
            <a:ext cx="8220075" cy="1077912"/>
          </a:xfrm>
        </p:spPr>
        <p:txBody>
          <a:bodyPr rtlCol="0">
            <a:normAutofit/>
          </a:bodyPr>
          <a:lstStyle/>
          <a:p>
            <a:pPr eaLnBrk="1" fontAlgn="auto" hangingPunct="1">
              <a:spcAft>
                <a:spcPts val="0"/>
              </a:spcAft>
              <a:defRPr/>
            </a:pPr>
            <a:r>
              <a:rPr lang="en-GB" altLang="en-US" dirty="0">
                <a:solidFill>
                  <a:schemeClr val="accent3">
                    <a:lumMod val="50000"/>
                  </a:schemeClr>
                </a:solidFill>
                <a:latin typeface="Twinkl" pitchFamily="2" charset="0"/>
              </a:rPr>
              <a:t>Types of Nutrients - Proteins</a:t>
            </a:r>
            <a:endParaRPr lang="en-GB" dirty="0">
              <a:solidFill>
                <a:schemeClr val="accent3">
                  <a:lumMod val="50000"/>
                </a:schemeClr>
              </a:solidFill>
              <a:latin typeface="Twinkl" pitchFamily="2" charset="0"/>
            </a:endParaRPr>
          </a:p>
        </p:txBody>
      </p:sp>
      <p:sp>
        <p:nvSpPr>
          <p:cNvPr id="21508" name="Rectangle 8">
            <a:extLst>
              <a:ext uri="{FF2B5EF4-FFF2-40B4-BE49-F238E27FC236}">
                <a16:creationId xmlns:a16="http://schemas.microsoft.com/office/drawing/2014/main" id="{2F79E920-5B9C-4DA4-BDAC-57BC91176FFE}"/>
              </a:ext>
            </a:extLst>
          </p:cNvPr>
          <p:cNvSpPr>
            <a:spLocks noChangeArrowheads="1"/>
          </p:cNvSpPr>
          <p:nvPr/>
        </p:nvSpPr>
        <p:spPr bwMode="auto">
          <a:xfrm>
            <a:off x="2279650" y="1658938"/>
            <a:ext cx="76327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a:solidFill>
                  <a:schemeClr val="tx1"/>
                </a:solidFill>
                <a:latin typeface="Twinkl" panose="020B0604020202020204" pitchFamily="2" charset="0"/>
              </a:rPr>
              <a:t>Proteins help your body to grow and repair itself.</a:t>
            </a:r>
          </a:p>
        </p:txBody>
      </p:sp>
      <p:grpSp>
        <p:nvGrpSpPr>
          <p:cNvPr id="21509" name="Group 1">
            <a:extLst>
              <a:ext uri="{FF2B5EF4-FFF2-40B4-BE49-F238E27FC236}">
                <a16:creationId xmlns:a16="http://schemas.microsoft.com/office/drawing/2014/main" id="{A3090632-11E9-4A30-856B-62A3FEC1F0AE}"/>
              </a:ext>
            </a:extLst>
          </p:cNvPr>
          <p:cNvGrpSpPr>
            <a:grpSpLocks/>
          </p:cNvGrpSpPr>
          <p:nvPr/>
        </p:nvGrpSpPr>
        <p:grpSpPr bwMode="auto">
          <a:xfrm>
            <a:off x="5927726" y="2579688"/>
            <a:ext cx="3903663" cy="3454400"/>
            <a:chOff x="4113166" y="2439019"/>
            <a:chExt cx="4327868" cy="3828734"/>
          </a:xfrm>
        </p:grpSpPr>
        <p:pic>
          <p:nvPicPr>
            <p:cNvPr id="21513" name="Picture 9">
              <a:extLst>
                <a:ext uri="{FF2B5EF4-FFF2-40B4-BE49-F238E27FC236}">
                  <a16:creationId xmlns:a16="http://schemas.microsoft.com/office/drawing/2014/main" id="{7F37E7C0-DCA6-4B36-86D6-00EC2E6A081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21085033" flipH="1">
              <a:off x="4113166" y="2439019"/>
              <a:ext cx="2980723" cy="1156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4" name="Picture 4">
              <a:extLst>
                <a:ext uri="{FF2B5EF4-FFF2-40B4-BE49-F238E27FC236}">
                  <a16:creationId xmlns:a16="http://schemas.microsoft.com/office/drawing/2014/main" id="{9921BF2B-272B-4948-A6A6-6885DDF39F3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868988">
              <a:off x="5366655" y="3242118"/>
              <a:ext cx="1802303" cy="174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5" name="Picture 2">
              <a:extLst>
                <a:ext uri="{FF2B5EF4-FFF2-40B4-BE49-F238E27FC236}">
                  <a16:creationId xmlns:a16="http://schemas.microsoft.com/office/drawing/2014/main" id="{91305A22-C4A4-4151-A9E0-609EC3DCD229}"/>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196400" y="2855647"/>
              <a:ext cx="1244634" cy="20973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6" name="Picture 14">
              <a:extLst>
                <a:ext uri="{FF2B5EF4-FFF2-40B4-BE49-F238E27FC236}">
                  <a16:creationId xmlns:a16="http://schemas.microsoft.com/office/drawing/2014/main" id="{B30BA3FF-5171-4D3D-9850-1753A7D99746}"/>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374721" y="4342983"/>
              <a:ext cx="2593964" cy="115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7" name="Picture 7">
              <a:extLst>
                <a:ext uri="{FF2B5EF4-FFF2-40B4-BE49-F238E27FC236}">
                  <a16:creationId xmlns:a16="http://schemas.microsoft.com/office/drawing/2014/main" id="{9689DABB-A8AC-414D-AC8B-B51FC00FCA09}"/>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4825115" y="4196806"/>
              <a:ext cx="1315104" cy="2070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1510" name="Picture 2">
            <a:extLst>
              <a:ext uri="{FF2B5EF4-FFF2-40B4-BE49-F238E27FC236}">
                <a16:creationId xmlns:a16="http://schemas.microsoft.com/office/drawing/2014/main" id="{B365E3A4-EB15-415C-9B03-DBB6DC4A50D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363788" y="2120901"/>
            <a:ext cx="2265362" cy="4125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1" name="Picture 15">
            <a:extLst>
              <a:ext uri="{FF2B5EF4-FFF2-40B4-BE49-F238E27FC236}">
                <a16:creationId xmlns:a16="http://schemas.microsoft.com/office/drawing/2014/main" id="{BF93FC46-E0EE-4D45-9B07-094979C3B94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135438" y="2809876"/>
            <a:ext cx="2017712" cy="297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2" name="Rectangle 15">
            <a:extLst>
              <a:ext uri="{FF2B5EF4-FFF2-40B4-BE49-F238E27FC236}">
                <a16:creationId xmlns:a16="http://schemas.microsoft.com/office/drawing/2014/main" id="{9DE3DE65-CEFE-4FE3-9312-AA5648AED04C}"/>
              </a:ext>
            </a:extLst>
          </p:cNvPr>
          <p:cNvSpPr>
            <a:spLocks noChangeArrowheads="1"/>
          </p:cNvSpPr>
          <p:nvPr/>
        </p:nvSpPr>
        <p:spPr bwMode="auto">
          <a:xfrm>
            <a:off x="4295775" y="3281364"/>
            <a:ext cx="1697038"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endParaRPr lang="en-GB" altLang="en-US" sz="1600">
              <a:solidFill>
                <a:schemeClr val="tx1"/>
              </a:solidFill>
            </a:endParaRPr>
          </a:p>
          <a:p>
            <a:pPr algn="ctr" eaLnBrk="1" hangingPunct="1">
              <a:lnSpc>
                <a:spcPct val="100000"/>
              </a:lnSpc>
              <a:spcBef>
                <a:spcPct val="0"/>
              </a:spcBef>
              <a:buFontTx/>
              <a:buNone/>
            </a:pPr>
            <a:endParaRPr lang="en-GB" altLang="en-US" sz="1600">
              <a:solidFill>
                <a:schemeClr val="tx1"/>
              </a:solidFill>
              <a:latin typeface="Twinkl" panose="020B0604020202020204" pitchFamily="2" charset="0"/>
            </a:endParaRPr>
          </a:p>
          <a:p>
            <a:pPr algn="ctr" eaLnBrk="1" hangingPunct="1">
              <a:lnSpc>
                <a:spcPct val="100000"/>
              </a:lnSpc>
              <a:spcBef>
                <a:spcPct val="0"/>
              </a:spcBef>
              <a:buFontTx/>
              <a:buNone/>
            </a:pPr>
            <a:r>
              <a:rPr lang="en-GB" altLang="en-US" sz="1600">
                <a:solidFill>
                  <a:schemeClr val="tx1"/>
                </a:solidFill>
                <a:latin typeface="Twinkl" panose="020B0604020202020204" pitchFamily="2" charset="0"/>
              </a:rPr>
              <a:t>Foods high in protein include:</a:t>
            </a:r>
          </a:p>
          <a:p>
            <a:pPr algn="ctr" eaLnBrk="1" hangingPunct="1">
              <a:lnSpc>
                <a:spcPct val="100000"/>
              </a:lnSpc>
              <a:spcBef>
                <a:spcPct val="0"/>
              </a:spcBef>
              <a:buFontTx/>
              <a:buNone/>
            </a:pPr>
            <a:endParaRPr lang="en-GB" altLang="en-US" sz="1600">
              <a:solidFill>
                <a:schemeClr val="tx1"/>
              </a:solidFill>
              <a:latin typeface="Twinkl" panose="020B0604020202020204" pitchFamily="2" charset="0"/>
            </a:endParaRPr>
          </a:p>
          <a:p>
            <a:pPr algn="ctr" eaLnBrk="1" hangingPunct="1">
              <a:lnSpc>
                <a:spcPct val="100000"/>
              </a:lnSpc>
              <a:spcBef>
                <a:spcPct val="0"/>
              </a:spcBef>
              <a:buFontTx/>
              <a:buNone/>
            </a:pPr>
            <a:r>
              <a:rPr lang="en-GB" altLang="en-US" sz="1600">
                <a:solidFill>
                  <a:schemeClr val="tx1"/>
                </a:solidFill>
                <a:latin typeface="Twinkl" panose="020B0604020202020204" pitchFamily="2" charset="0"/>
              </a:rPr>
              <a:t>Red Meat</a:t>
            </a:r>
          </a:p>
          <a:p>
            <a:pPr algn="ctr" eaLnBrk="1" hangingPunct="1">
              <a:lnSpc>
                <a:spcPct val="100000"/>
              </a:lnSpc>
              <a:spcBef>
                <a:spcPct val="0"/>
              </a:spcBef>
              <a:buFontTx/>
              <a:buNone/>
            </a:pPr>
            <a:r>
              <a:rPr lang="en-GB" altLang="en-US" sz="1600">
                <a:solidFill>
                  <a:schemeClr val="tx1"/>
                </a:solidFill>
                <a:latin typeface="Twinkl" panose="020B0604020202020204" pitchFamily="2" charset="0"/>
              </a:rPr>
              <a:t>Fish</a:t>
            </a:r>
          </a:p>
          <a:p>
            <a:pPr algn="ctr" eaLnBrk="1" hangingPunct="1">
              <a:lnSpc>
                <a:spcPct val="100000"/>
              </a:lnSpc>
              <a:spcBef>
                <a:spcPct val="0"/>
              </a:spcBef>
              <a:buFontTx/>
              <a:buNone/>
            </a:pPr>
            <a:r>
              <a:rPr lang="en-GB" altLang="en-US" sz="1600">
                <a:solidFill>
                  <a:schemeClr val="tx1"/>
                </a:solidFill>
                <a:latin typeface="Twinkl" panose="020B0604020202020204" pitchFamily="2" charset="0"/>
              </a:rPr>
              <a:t>Beans</a:t>
            </a:r>
          </a:p>
          <a:p>
            <a:pPr algn="ctr" eaLnBrk="1" hangingPunct="1">
              <a:lnSpc>
                <a:spcPct val="100000"/>
              </a:lnSpc>
              <a:spcBef>
                <a:spcPct val="0"/>
              </a:spcBef>
              <a:buFontTx/>
              <a:buNone/>
            </a:pPr>
            <a:r>
              <a:rPr lang="en-GB" altLang="en-US" sz="1600">
                <a:solidFill>
                  <a:schemeClr val="tx1"/>
                </a:solidFill>
                <a:latin typeface="Twinkl" panose="020B0604020202020204" pitchFamily="2" charset="0"/>
              </a:rPr>
              <a:t>Yoghurt</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a:extLst>
              <a:ext uri="{FF2B5EF4-FFF2-40B4-BE49-F238E27FC236}">
                <a16:creationId xmlns:a16="http://schemas.microsoft.com/office/drawing/2014/main" id="{1D6E367C-FFB0-48AB-9328-154BEFAB3703}"/>
              </a:ext>
            </a:extLst>
          </p:cNvPr>
          <p:cNvSpPr/>
          <p:nvPr/>
        </p:nvSpPr>
        <p:spPr>
          <a:xfrm>
            <a:off x="7291388" y="2420938"/>
            <a:ext cx="2620962" cy="2813050"/>
          </a:xfrm>
          <a:prstGeom prst="roundRect">
            <a:avLst/>
          </a:prstGeom>
          <a:solidFill>
            <a:schemeClr val="accent6">
              <a:alpha val="1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 name="Rounded Rectangle 8">
            <a:extLst>
              <a:ext uri="{FF2B5EF4-FFF2-40B4-BE49-F238E27FC236}">
                <a16:creationId xmlns:a16="http://schemas.microsoft.com/office/drawing/2014/main" id="{F32C811B-503E-42FD-AAD2-43CDC745420C}"/>
              </a:ext>
            </a:extLst>
          </p:cNvPr>
          <p:cNvSpPr/>
          <p:nvPr/>
        </p:nvSpPr>
        <p:spPr>
          <a:xfrm>
            <a:off x="2279651" y="2420939"/>
            <a:ext cx="2405063" cy="2251075"/>
          </a:xfrm>
          <a:prstGeom prst="roundRect">
            <a:avLst/>
          </a:prstGeom>
          <a:solidFill>
            <a:srgbClr val="00B050">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 name="Rounded Rectangle 3">
            <a:extLst>
              <a:ext uri="{FF2B5EF4-FFF2-40B4-BE49-F238E27FC236}">
                <a16:creationId xmlns:a16="http://schemas.microsoft.com/office/drawing/2014/main" id="{72025E2D-E704-44CA-9CCE-25180496CBBE}"/>
              </a:ext>
            </a:extLst>
          </p:cNvPr>
          <p:cNvSpPr/>
          <p:nvPr/>
        </p:nvSpPr>
        <p:spPr>
          <a:xfrm>
            <a:off x="2279650" y="517525"/>
            <a:ext cx="7632700" cy="966788"/>
          </a:xfrm>
          <a:prstGeom prst="roundRect">
            <a:avLst/>
          </a:prstGeom>
          <a:solidFill>
            <a:schemeClr val="accent1">
              <a:lumMod val="60000"/>
              <a:lumOff val="40000"/>
              <a:alpha val="1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 name="Title 5">
            <a:extLst>
              <a:ext uri="{FF2B5EF4-FFF2-40B4-BE49-F238E27FC236}">
                <a16:creationId xmlns:a16="http://schemas.microsoft.com/office/drawing/2014/main" id="{4D76AC93-2324-410C-B145-10E11382ECFC}"/>
              </a:ext>
            </a:extLst>
          </p:cNvPr>
          <p:cNvSpPr>
            <a:spLocks noGrp="1"/>
          </p:cNvSpPr>
          <p:nvPr>
            <p:ph type="title"/>
          </p:nvPr>
        </p:nvSpPr>
        <p:spPr>
          <a:xfrm>
            <a:off x="1985964" y="425451"/>
            <a:ext cx="8220075" cy="1077913"/>
          </a:xfrm>
        </p:spPr>
        <p:txBody>
          <a:bodyPr rtlCol="0">
            <a:noAutofit/>
          </a:bodyPr>
          <a:lstStyle/>
          <a:p>
            <a:pPr eaLnBrk="1" fontAlgn="auto" hangingPunct="1">
              <a:spcAft>
                <a:spcPts val="0"/>
              </a:spcAft>
              <a:defRPr/>
            </a:pPr>
            <a:r>
              <a:rPr lang="en-GB" sz="3200" dirty="0">
                <a:solidFill>
                  <a:schemeClr val="accent3">
                    <a:lumMod val="50000"/>
                  </a:schemeClr>
                </a:solidFill>
                <a:latin typeface="Twinkl" pitchFamily="2" charset="0"/>
              </a:rPr>
              <a:t>What does protein do for your body?</a:t>
            </a:r>
          </a:p>
        </p:txBody>
      </p:sp>
      <p:pic>
        <p:nvPicPr>
          <p:cNvPr id="22534" name="Picture 1">
            <a:extLst>
              <a:ext uri="{FF2B5EF4-FFF2-40B4-BE49-F238E27FC236}">
                <a16:creationId xmlns:a16="http://schemas.microsoft.com/office/drawing/2014/main" id="{1C0B1C81-ADCD-4D38-86EE-6C947A5E331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16513" y="1301750"/>
            <a:ext cx="1941512" cy="5043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5" name="Rectangle 2">
            <a:extLst>
              <a:ext uri="{FF2B5EF4-FFF2-40B4-BE49-F238E27FC236}">
                <a16:creationId xmlns:a16="http://schemas.microsoft.com/office/drawing/2014/main" id="{1FB57AB9-5903-4249-8FE1-32764B1F3063}"/>
              </a:ext>
            </a:extLst>
          </p:cNvPr>
          <p:cNvSpPr>
            <a:spLocks noChangeArrowheads="1"/>
          </p:cNvSpPr>
          <p:nvPr/>
        </p:nvSpPr>
        <p:spPr bwMode="auto">
          <a:xfrm>
            <a:off x="2279651" y="2609851"/>
            <a:ext cx="2405063" cy="206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600">
                <a:solidFill>
                  <a:schemeClr val="tx1"/>
                </a:solidFill>
                <a:latin typeface="Twinkl" panose="020B0604020202020204" pitchFamily="2" charset="0"/>
              </a:rPr>
              <a:t>Protein builds, maintains, and replaces the tissues in your body. Your muscles, your organs, and your immune system are made up mostly of protein. </a:t>
            </a:r>
          </a:p>
        </p:txBody>
      </p:sp>
      <p:sp>
        <p:nvSpPr>
          <p:cNvPr id="22536" name="Rectangle 4">
            <a:extLst>
              <a:ext uri="{FF2B5EF4-FFF2-40B4-BE49-F238E27FC236}">
                <a16:creationId xmlns:a16="http://schemas.microsoft.com/office/drawing/2014/main" id="{EFA78521-609F-4517-B260-24AE62E6A150}"/>
              </a:ext>
            </a:extLst>
          </p:cNvPr>
          <p:cNvSpPr>
            <a:spLocks noChangeArrowheads="1"/>
          </p:cNvSpPr>
          <p:nvPr/>
        </p:nvSpPr>
        <p:spPr bwMode="auto">
          <a:xfrm>
            <a:off x="7291388" y="2562225"/>
            <a:ext cx="2620962" cy="2554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600">
                <a:solidFill>
                  <a:schemeClr val="tx1"/>
                </a:solidFill>
                <a:latin typeface="Twinkl" panose="020B0604020202020204" pitchFamily="2" charset="0"/>
              </a:rPr>
              <a:t>Your body uses the protein you eat to make lots of specialised protein molecules that have specific jobs. For instance, your body uses protein to make haemoglobin the part of red blood cells that carries oxygen to every part of your body.</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18">
            <a:extLst>
              <a:ext uri="{FF2B5EF4-FFF2-40B4-BE49-F238E27FC236}">
                <a16:creationId xmlns:a16="http://schemas.microsoft.com/office/drawing/2014/main" id="{04DC01C0-15EE-4629-AB86-2C18C2CD90A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79650" y="1495425"/>
            <a:ext cx="7632700" cy="459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a:extLst>
              <a:ext uri="{FF2B5EF4-FFF2-40B4-BE49-F238E27FC236}">
                <a16:creationId xmlns:a16="http://schemas.microsoft.com/office/drawing/2014/main" id="{7256FAA8-59DD-4865-8AC3-75DD429D7641}"/>
              </a:ext>
            </a:extLst>
          </p:cNvPr>
          <p:cNvSpPr/>
          <p:nvPr/>
        </p:nvSpPr>
        <p:spPr>
          <a:xfrm>
            <a:off x="2279650" y="542925"/>
            <a:ext cx="7632700" cy="952500"/>
          </a:xfrm>
          <a:prstGeom prst="roundRect">
            <a:avLst/>
          </a:prstGeom>
          <a:solidFill>
            <a:schemeClr val="accent1">
              <a:lumMod val="60000"/>
              <a:lumOff val="40000"/>
              <a:alpha val="1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 name="Title 5">
            <a:extLst>
              <a:ext uri="{FF2B5EF4-FFF2-40B4-BE49-F238E27FC236}">
                <a16:creationId xmlns:a16="http://schemas.microsoft.com/office/drawing/2014/main" id="{56884BEE-406E-48E0-B2E7-A3BB7F8DC21F}"/>
              </a:ext>
            </a:extLst>
          </p:cNvPr>
          <p:cNvSpPr>
            <a:spLocks noGrp="1"/>
          </p:cNvSpPr>
          <p:nvPr>
            <p:ph type="title"/>
          </p:nvPr>
        </p:nvSpPr>
        <p:spPr>
          <a:xfrm>
            <a:off x="1985964" y="512763"/>
            <a:ext cx="8220075" cy="1077912"/>
          </a:xfrm>
        </p:spPr>
        <p:txBody>
          <a:bodyPr rtlCol="0"/>
          <a:lstStyle/>
          <a:p>
            <a:pPr eaLnBrk="1" fontAlgn="auto" hangingPunct="1">
              <a:spcAft>
                <a:spcPts val="0"/>
              </a:spcAft>
              <a:defRPr/>
            </a:pPr>
            <a:r>
              <a:rPr lang="en-GB" sz="3200" dirty="0">
                <a:solidFill>
                  <a:schemeClr val="accent3">
                    <a:lumMod val="50000"/>
                  </a:schemeClr>
                </a:solidFill>
                <a:latin typeface="Twinkl" pitchFamily="2" charset="0"/>
              </a:rPr>
              <a:t>What does protein do for your body?</a:t>
            </a:r>
          </a:p>
        </p:txBody>
      </p:sp>
      <p:sp>
        <p:nvSpPr>
          <p:cNvPr id="23557" name="Rectangle 1">
            <a:extLst>
              <a:ext uri="{FF2B5EF4-FFF2-40B4-BE49-F238E27FC236}">
                <a16:creationId xmlns:a16="http://schemas.microsoft.com/office/drawing/2014/main" id="{DF51CED2-1F73-4E4F-9FF4-67CF9AA12D53}"/>
              </a:ext>
            </a:extLst>
          </p:cNvPr>
          <p:cNvSpPr>
            <a:spLocks noChangeArrowheads="1"/>
          </p:cNvSpPr>
          <p:nvPr/>
        </p:nvSpPr>
        <p:spPr bwMode="auto">
          <a:xfrm>
            <a:off x="2279650" y="1784350"/>
            <a:ext cx="7632700" cy="156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600">
                <a:solidFill>
                  <a:schemeClr val="tx1"/>
                </a:solidFill>
                <a:latin typeface="Twinkl" panose="020B0604020202020204" pitchFamily="2" charset="0"/>
              </a:rPr>
              <a:t>Other proteins are used to build cardiac muscle in your heart. </a:t>
            </a:r>
          </a:p>
          <a:p>
            <a:pPr eaLnBrk="1" hangingPunct="1">
              <a:lnSpc>
                <a:spcPct val="100000"/>
              </a:lnSpc>
              <a:spcBef>
                <a:spcPct val="0"/>
              </a:spcBef>
              <a:buFontTx/>
              <a:buNone/>
            </a:pPr>
            <a:endParaRPr lang="en-GB" altLang="en-US" sz="1600">
              <a:solidFill>
                <a:schemeClr val="tx1"/>
              </a:solidFill>
            </a:endParaRPr>
          </a:p>
          <a:p>
            <a:pPr eaLnBrk="1" hangingPunct="1">
              <a:lnSpc>
                <a:spcPct val="100000"/>
              </a:lnSpc>
              <a:spcBef>
                <a:spcPct val="0"/>
              </a:spcBef>
              <a:buFontTx/>
              <a:buNone/>
            </a:pPr>
            <a:endParaRPr lang="en-GB" altLang="en-US" sz="1600">
              <a:solidFill>
                <a:schemeClr val="tx1"/>
              </a:solidFill>
            </a:endParaRPr>
          </a:p>
          <a:p>
            <a:pPr eaLnBrk="1" hangingPunct="1">
              <a:lnSpc>
                <a:spcPct val="100000"/>
              </a:lnSpc>
              <a:spcBef>
                <a:spcPct val="0"/>
              </a:spcBef>
              <a:buFontTx/>
              <a:buNone/>
            </a:pPr>
            <a:endParaRPr lang="en-GB" altLang="en-US" sz="1600">
              <a:solidFill>
                <a:schemeClr val="tx1"/>
              </a:solidFill>
            </a:endParaRPr>
          </a:p>
          <a:p>
            <a:pPr eaLnBrk="1" hangingPunct="1">
              <a:lnSpc>
                <a:spcPct val="100000"/>
              </a:lnSpc>
              <a:spcBef>
                <a:spcPct val="0"/>
              </a:spcBef>
              <a:buFontTx/>
              <a:buNone/>
            </a:pPr>
            <a:endParaRPr lang="en-GB" altLang="en-US" sz="1600">
              <a:solidFill>
                <a:schemeClr val="tx1"/>
              </a:solidFill>
            </a:endParaRPr>
          </a:p>
          <a:p>
            <a:pPr eaLnBrk="1" hangingPunct="1">
              <a:lnSpc>
                <a:spcPct val="100000"/>
              </a:lnSpc>
              <a:spcBef>
                <a:spcPct val="0"/>
              </a:spcBef>
              <a:buFontTx/>
              <a:buNone/>
            </a:pPr>
            <a:endParaRPr lang="en-GB" altLang="en-US" sz="1600">
              <a:solidFill>
                <a:schemeClr val="tx1"/>
              </a:solidFill>
            </a:endParaRPr>
          </a:p>
        </p:txBody>
      </p:sp>
      <p:pic>
        <p:nvPicPr>
          <p:cNvPr id="23558" name="Picture 2">
            <a:extLst>
              <a:ext uri="{FF2B5EF4-FFF2-40B4-BE49-F238E27FC236}">
                <a16:creationId xmlns:a16="http://schemas.microsoft.com/office/drawing/2014/main" id="{113BF25D-EBE2-4FC9-B9F2-6FEDE9C18D8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1751" y="2117725"/>
            <a:ext cx="1687513" cy="386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9" name="Picture 13">
            <a:extLst>
              <a:ext uri="{FF2B5EF4-FFF2-40B4-BE49-F238E27FC236}">
                <a16:creationId xmlns:a16="http://schemas.microsoft.com/office/drawing/2014/main" id="{C7C76B02-7C96-4153-84B1-11470F0D8D0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59263" y="2616200"/>
            <a:ext cx="2654300" cy="297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60" name="Rectangle 8">
            <a:extLst>
              <a:ext uri="{FF2B5EF4-FFF2-40B4-BE49-F238E27FC236}">
                <a16:creationId xmlns:a16="http://schemas.microsoft.com/office/drawing/2014/main" id="{97D644CB-6C4D-4999-9DE6-F6BF7BB72D6E}"/>
              </a:ext>
            </a:extLst>
          </p:cNvPr>
          <p:cNvSpPr>
            <a:spLocks noChangeArrowheads="1"/>
          </p:cNvSpPr>
          <p:nvPr/>
        </p:nvSpPr>
        <p:spPr bwMode="auto">
          <a:xfrm>
            <a:off x="4473575" y="3451226"/>
            <a:ext cx="2224088" cy="206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600">
                <a:solidFill>
                  <a:schemeClr val="tx1"/>
                </a:solidFill>
                <a:latin typeface="Twinkl" panose="020B0604020202020204" pitchFamily="2" charset="0"/>
              </a:rPr>
              <a:t>In fact, whether you're running or just relaxing, protein is doing important work like moving your legs, moving your lungs, and protecting you from disease. </a:t>
            </a:r>
          </a:p>
        </p:txBody>
      </p:sp>
      <p:pic>
        <p:nvPicPr>
          <p:cNvPr id="23561" name="Picture 14">
            <a:extLst>
              <a:ext uri="{FF2B5EF4-FFF2-40B4-BE49-F238E27FC236}">
                <a16:creationId xmlns:a16="http://schemas.microsoft.com/office/drawing/2014/main" id="{C3998E70-7F31-4B0E-8975-B78E766EEB1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91351" y="2151063"/>
            <a:ext cx="1958975" cy="297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62" name="Rectangle 9">
            <a:extLst>
              <a:ext uri="{FF2B5EF4-FFF2-40B4-BE49-F238E27FC236}">
                <a16:creationId xmlns:a16="http://schemas.microsoft.com/office/drawing/2014/main" id="{EF4DAA19-BA92-4357-8BE2-2F14F9A81238}"/>
              </a:ext>
            </a:extLst>
          </p:cNvPr>
          <p:cNvSpPr>
            <a:spLocks noChangeArrowheads="1"/>
          </p:cNvSpPr>
          <p:nvPr/>
        </p:nvSpPr>
        <p:spPr bwMode="auto">
          <a:xfrm>
            <a:off x="7094538" y="2165351"/>
            <a:ext cx="1752600" cy="206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endParaRPr lang="en-GB" altLang="en-US" sz="1600">
              <a:solidFill>
                <a:schemeClr val="tx1"/>
              </a:solidFill>
            </a:endParaRPr>
          </a:p>
          <a:p>
            <a:pPr algn="ctr" eaLnBrk="1" hangingPunct="1">
              <a:lnSpc>
                <a:spcPct val="100000"/>
              </a:lnSpc>
              <a:spcBef>
                <a:spcPct val="0"/>
              </a:spcBef>
              <a:buFontTx/>
              <a:buNone/>
            </a:pPr>
            <a:r>
              <a:rPr lang="en-GB" altLang="en-US" sz="1400">
                <a:solidFill>
                  <a:schemeClr val="tx1"/>
                </a:solidFill>
                <a:latin typeface="Twinkl" panose="020B0604020202020204" pitchFamily="2" charset="0"/>
              </a:rPr>
              <a:t>Many foods contain protein, but the best sources are beef, poultry, fish, eggs, dairy products, nuts, seeds, tofu and lentils.</a:t>
            </a:r>
          </a:p>
        </p:txBody>
      </p:sp>
      <p:pic>
        <p:nvPicPr>
          <p:cNvPr id="23563" name="Picture 6">
            <a:extLst>
              <a:ext uri="{FF2B5EF4-FFF2-40B4-BE49-F238E27FC236}">
                <a16:creationId xmlns:a16="http://schemas.microsoft.com/office/drawing/2014/main" id="{4578E17E-77E3-4A3C-9BDF-75A83633FA2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207250" y="4357688"/>
            <a:ext cx="2540000" cy="164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C66452B4-6AB7-4C92-BF45-4563A22E07D4}"/>
              </a:ext>
            </a:extLst>
          </p:cNvPr>
          <p:cNvSpPr/>
          <p:nvPr/>
        </p:nvSpPr>
        <p:spPr>
          <a:xfrm>
            <a:off x="2279650" y="542925"/>
            <a:ext cx="7632700" cy="941388"/>
          </a:xfrm>
          <a:prstGeom prst="roundRect">
            <a:avLst/>
          </a:prstGeom>
          <a:solidFill>
            <a:schemeClr val="accent1">
              <a:lumMod val="60000"/>
              <a:lumOff val="40000"/>
              <a:alpha val="1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 name="Title 5">
            <a:extLst>
              <a:ext uri="{FF2B5EF4-FFF2-40B4-BE49-F238E27FC236}">
                <a16:creationId xmlns:a16="http://schemas.microsoft.com/office/drawing/2014/main" id="{E7E3663D-2C31-4188-A505-C8B9BEEEB065}"/>
              </a:ext>
            </a:extLst>
          </p:cNvPr>
          <p:cNvSpPr>
            <a:spLocks noGrp="1"/>
          </p:cNvSpPr>
          <p:nvPr>
            <p:ph type="title"/>
          </p:nvPr>
        </p:nvSpPr>
        <p:spPr>
          <a:xfrm>
            <a:off x="1985964" y="512763"/>
            <a:ext cx="8220075" cy="1077912"/>
          </a:xfrm>
        </p:spPr>
        <p:txBody>
          <a:bodyPr rtlCol="0"/>
          <a:lstStyle/>
          <a:p>
            <a:pPr eaLnBrk="1" fontAlgn="auto" hangingPunct="1">
              <a:spcAft>
                <a:spcPts val="0"/>
              </a:spcAft>
              <a:defRPr/>
            </a:pPr>
            <a:r>
              <a:rPr lang="en-GB" altLang="en-US" sz="3200" dirty="0">
                <a:solidFill>
                  <a:schemeClr val="accent3">
                    <a:lumMod val="50000"/>
                  </a:schemeClr>
                </a:solidFill>
                <a:latin typeface="Twinkl" pitchFamily="2" charset="0"/>
              </a:rPr>
              <a:t>Types of Nutrients - Carbohydrates</a:t>
            </a:r>
            <a:endParaRPr lang="en-GB" sz="3200" dirty="0">
              <a:solidFill>
                <a:schemeClr val="accent3">
                  <a:lumMod val="50000"/>
                </a:schemeClr>
              </a:solidFill>
              <a:latin typeface="Twinkl" pitchFamily="2" charset="0"/>
            </a:endParaRPr>
          </a:p>
        </p:txBody>
      </p:sp>
      <p:sp>
        <p:nvSpPr>
          <p:cNvPr id="24580" name="Rectangle 8">
            <a:extLst>
              <a:ext uri="{FF2B5EF4-FFF2-40B4-BE49-F238E27FC236}">
                <a16:creationId xmlns:a16="http://schemas.microsoft.com/office/drawing/2014/main" id="{3FAEF3AA-AF0F-4C9B-8AF4-9DF32957660E}"/>
              </a:ext>
            </a:extLst>
          </p:cNvPr>
          <p:cNvSpPr>
            <a:spLocks noChangeArrowheads="1"/>
          </p:cNvSpPr>
          <p:nvPr/>
        </p:nvSpPr>
        <p:spPr bwMode="auto">
          <a:xfrm>
            <a:off x="4929188" y="2879726"/>
            <a:ext cx="170021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endParaRPr lang="en-GB" altLang="en-US" sz="1200">
              <a:solidFill>
                <a:schemeClr val="tx1"/>
              </a:solidFill>
            </a:endParaRPr>
          </a:p>
        </p:txBody>
      </p:sp>
      <p:sp>
        <p:nvSpPr>
          <p:cNvPr id="24581" name="Rectangle 9">
            <a:extLst>
              <a:ext uri="{FF2B5EF4-FFF2-40B4-BE49-F238E27FC236}">
                <a16:creationId xmlns:a16="http://schemas.microsoft.com/office/drawing/2014/main" id="{FA574E88-59E0-4721-A202-0B64CF34C907}"/>
              </a:ext>
            </a:extLst>
          </p:cNvPr>
          <p:cNvSpPr>
            <a:spLocks noChangeArrowheads="1"/>
          </p:cNvSpPr>
          <p:nvPr/>
        </p:nvSpPr>
        <p:spPr bwMode="auto">
          <a:xfrm>
            <a:off x="7010401" y="1795463"/>
            <a:ext cx="2290763" cy="2087562"/>
          </a:xfrm>
          <a:prstGeom prst="rect">
            <a:avLst/>
          </a:prstGeom>
          <a:noFill/>
          <a:ln w="38100">
            <a:solidFill>
              <a:srgbClr val="005DA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lgn="ctr" eaLnBrk="1" hangingPunct="1">
              <a:spcBef>
                <a:spcPct val="0"/>
              </a:spcBef>
              <a:buFontTx/>
              <a:buNone/>
            </a:pPr>
            <a:endParaRPr lang="en-GB" altLang="en-US" sz="1600">
              <a:solidFill>
                <a:schemeClr val="tx1"/>
              </a:solidFill>
              <a:latin typeface="Twinkl" panose="020B0604020202020204" pitchFamily="2" charset="0"/>
            </a:endParaRPr>
          </a:p>
          <a:p>
            <a:pPr algn="ctr" eaLnBrk="1" hangingPunct="1">
              <a:spcBef>
                <a:spcPct val="0"/>
              </a:spcBef>
              <a:buFontTx/>
              <a:buNone/>
            </a:pPr>
            <a:r>
              <a:rPr lang="en-GB" altLang="en-US" sz="1600">
                <a:solidFill>
                  <a:schemeClr val="tx1"/>
                </a:solidFill>
                <a:latin typeface="Twinkl" panose="020B0604020202020204" pitchFamily="2" charset="0"/>
              </a:rPr>
              <a:t>Foods high in carbohydrates include:</a:t>
            </a:r>
          </a:p>
          <a:p>
            <a:pPr algn="ctr" eaLnBrk="1" hangingPunct="1">
              <a:spcBef>
                <a:spcPct val="0"/>
              </a:spcBef>
              <a:buFontTx/>
              <a:buNone/>
            </a:pPr>
            <a:endParaRPr lang="en-GB" altLang="en-US" sz="1600">
              <a:solidFill>
                <a:schemeClr val="tx1"/>
              </a:solidFill>
              <a:latin typeface="Twinkl" panose="020B0604020202020204" pitchFamily="2" charset="0"/>
            </a:endParaRPr>
          </a:p>
          <a:p>
            <a:pPr algn="ctr" eaLnBrk="1" hangingPunct="1">
              <a:spcBef>
                <a:spcPct val="0"/>
              </a:spcBef>
              <a:buFontTx/>
              <a:buNone/>
            </a:pPr>
            <a:r>
              <a:rPr lang="en-GB" altLang="en-US" sz="1600">
                <a:solidFill>
                  <a:schemeClr val="tx1"/>
                </a:solidFill>
                <a:latin typeface="Twinkl" panose="020B0604020202020204" pitchFamily="2" charset="0"/>
              </a:rPr>
              <a:t>Bread</a:t>
            </a:r>
          </a:p>
          <a:p>
            <a:pPr algn="ctr" eaLnBrk="1" hangingPunct="1">
              <a:spcBef>
                <a:spcPct val="0"/>
              </a:spcBef>
              <a:buFontTx/>
              <a:buNone/>
            </a:pPr>
            <a:r>
              <a:rPr lang="en-GB" altLang="en-US" sz="1600">
                <a:solidFill>
                  <a:schemeClr val="tx1"/>
                </a:solidFill>
                <a:latin typeface="Twinkl" panose="020B0604020202020204" pitchFamily="2" charset="0"/>
              </a:rPr>
              <a:t>Pasta</a:t>
            </a:r>
          </a:p>
          <a:p>
            <a:pPr algn="ctr" eaLnBrk="1" hangingPunct="1">
              <a:spcBef>
                <a:spcPct val="0"/>
              </a:spcBef>
              <a:buFontTx/>
              <a:buNone/>
            </a:pPr>
            <a:r>
              <a:rPr lang="en-GB" altLang="en-US" sz="1600">
                <a:solidFill>
                  <a:schemeClr val="tx1"/>
                </a:solidFill>
                <a:latin typeface="Twinkl" panose="020B0604020202020204" pitchFamily="2" charset="0"/>
              </a:rPr>
              <a:t>Fruit</a:t>
            </a:r>
          </a:p>
          <a:p>
            <a:pPr algn="ctr" eaLnBrk="1" hangingPunct="1">
              <a:spcBef>
                <a:spcPct val="0"/>
              </a:spcBef>
              <a:buFontTx/>
              <a:buNone/>
            </a:pPr>
            <a:r>
              <a:rPr lang="en-GB" altLang="en-US" sz="1600">
                <a:solidFill>
                  <a:schemeClr val="tx1"/>
                </a:solidFill>
                <a:latin typeface="Twinkl" panose="020B0604020202020204" pitchFamily="2" charset="0"/>
              </a:rPr>
              <a:t>Potatoes</a:t>
            </a:r>
          </a:p>
          <a:p>
            <a:pPr algn="ctr" eaLnBrk="1" hangingPunct="1">
              <a:spcBef>
                <a:spcPct val="0"/>
              </a:spcBef>
              <a:buFontTx/>
              <a:buNone/>
            </a:pPr>
            <a:endParaRPr lang="en-GB" altLang="en-US" sz="1600">
              <a:solidFill>
                <a:schemeClr val="tx1"/>
              </a:solidFill>
              <a:latin typeface="Twinkl" panose="020B0604020202020204" pitchFamily="2" charset="0"/>
            </a:endParaRPr>
          </a:p>
        </p:txBody>
      </p:sp>
      <p:grpSp>
        <p:nvGrpSpPr>
          <p:cNvPr id="24582" name="Group 1">
            <a:extLst>
              <a:ext uri="{FF2B5EF4-FFF2-40B4-BE49-F238E27FC236}">
                <a16:creationId xmlns:a16="http://schemas.microsoft.com/office/drawing/2014/main" id="{3AB05671-8640-41FB-88F2-CCB0A0AA736A}"/>
              </a:ext>
            </a:extLst>
          </p:cNvPr>
          <p:cNvGrpSpPr>
            <a:grpSpLocks/>
          </p:cNvGrpSpPr>
          <p:nvPr/>
        </p:nvGrpSpPr>
        <p:grpSpPr bwMode="auto">
          <a:xfrm>
            <a:off x="4552950" y="4530726"/>
            <a:ext cx="5549900" cy="1636713"/>
            <a:chOff x="3990885" y="4770156"/>
            <a:chExt cx="4364613" cy="1288310"/>
          </a:xfrm>
        </p:grpSpPr>
        <p:pic>
          <p:nvPicPr>
            <p:cNvPr id="24586" name="Picture 19">
              <a:extLst>
                <a:ext uri="{FF2B5EF4-FFF2-40B4-BE49-F238E27FC236}">
                  <a16:creationId xmlns:a16="http://schemas.microsoft.com/office/drawing/2014/main" id="{C68EDE9C-C628-487F-8CB9-A1420001B06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181493" y="5226266"/>
              <a:ext cx="722107" cy="743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7" name="Picture 14">
              <a:extLst>
                <a:ext uri="{FF2B5EF4-FFF2-40B4-BE49-F238E27FC236}">
                  <a16:creationId xmlns:a16="http://schemas.microsoft.com/office/drawing/2014/main" id="{257DC11D-E4F4-4266-9408-A94E97B6423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990885" y="4770156"/>
              <a:ext cx="2328226" cy="11053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8" name="Picture 15">
              <a:extLst>
                <a:ext uri="{FF2B5EF4-FFF2-40B4-BE49-F238E27FC236}">
                  <a16:creationId xmlns:a16="http://schemas.microsoft.com/office/drawing/2014/main" id="{309B948E-1128-4EE3-B75F-ABBF35116C6A}"/>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957231" y="5009164"/>
              <a:ext cx="1544727" cy="977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9" name="Picture 20">
              <a:extLst>
                <a:ext uri="{FF2B5EF4-FFF2-40B4-BE49-F238E27FC236}">
                  <a16:creationId xmlns:a16="http://schemas.microsoft.com/office/drawing/2014/main" id="{E83DC02F-397F-4FC9-AF78-890ED9D6D433}"/>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2518920">
              <a:off x="5495474" y="5041198"/>
              <a:ext cx="1247757" cy="10172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90" name="Picture 12">
              <a:extLst>
                <a:ext uri="{FF2B5EF4-FFF2-40B4-BE49-F238E27FC236}">
                  <a16:creationId xmlns:a16="http://schemas.microsoft.com/office/drawing/2014/main" id="{D3B6BF2B-8C25-4084-AAAE-9391468E14D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33391" y="5232335"/>
              <a:ext cx="722107" cy="743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4583" name="Picture 2">
            <a:extLst>
              <a:ext uri="{FF2B5EF4-FFF2-40B4-BE49-F238E27FC236}">
                <a16:creationId xmlns:a16="http://schemas.microsoft.com/office/drawing/2014/main" id="{C30D4D9C-DB16-4508-BB1A-D5531189545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l="-3589" t="-2008" r="-4761" b="36925"/>
          <a:stretch>
            <a:fillRect/>
          </a:stretch>
        </p:blipFill>
        <p:spPr bwMode="auto">
          <a:xfrm>
            <a:off x="2203450" y="1838325"/>
            <a:ext cx="3168650" cy="446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4" name="Picture 16">
            <a:extLst>
              <a:ext uri="{FF2B5EF4-FFF2-40B4-BE49-F238E27FC236}">
                <a16:creationId xmlns:a16="http://schemas.microsoft.com/office/drawing/2014/main" id="{6E449281-A5DA-4321-84BC-C42B028A2FB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744913" y="1676400"/>
            <a:ext cx="2582862"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5" name="Rectangle 2">
            <a:extLst>
              <a:ext uri="{FF2B5EF4-FFF2-40B4-BE49-F238E27FC236}">
                <a16:creationId xmlns:a16="http://schemas.microsoft.com/office/drawing/2014/main" id="{22EC41AD-E2AE-41A0-8BBC-1828D44EDBD6}"/>
              </a:ext>
            </a:extLst>
          </p:cNvPr>
          <p:cNvSpPr>
            <a:spLocks noChangeArrowheads="1"/>
          </p:cNvSpPr>
          <p:nvPr/>
        </p:nvSpPr>
        <p:spPr bwMode="auto">
          <a:xfrm>
            <a:off x="4321176" y="2136776"/>
            <a:ext cx="201612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lgn="ctr" eaLnBrk="1" hangingPunct="1">
              <a:spcBef>
                <a:spcPct val="0"/>
              </a:spcBef>
              <a:buFontTx/>
              <a:buNone/>
            </a:pPr>
            <a:r>
              <a:rPr lang="en-GB" altLang="en-US" sz="2000">
                <a:solidFill>
                  <a:schemeClr val="tx1"/>
                </a:solidFill>
                <a:latin typeface="Twinkl" panose="020B0604020202020204" pitchFamily="2" charset="0"/>
              </a:rPr>
              <a:t>Carbohydrates give you energy!</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1AFFF8A6-170B-4FAE-A6B6-CF6FA2BA0511}"/>
              </a:ext>
            </a:extLst>
          </p:cNvPr>
          <p:cNvSpPr/>
          <p:nvPr/>
        </p:nvSpPr>
        <p:spPr>
          <a:xfrm>
            <a:off x="2279650" y="542926"/>
            <a:ext cx="7632700" cy="944563"/>
          </a:xfrm>
          <a:prstGeom prst="roundRect">
            <a:avLst/>
          </a:prstGeom>
          <a:solidFill>
            <a:schemeClr val="accent1">
              <a:lumMod val="60000"/>
              <a:lumOff val="40000"/>
              <a:alpha val="1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 name="Title 5">
            <a:extLst>
              <a:ext uri="{FF2B5EF4-FFF2-40B4-BE49-F238E27FC236}">
                <a16:creationId xmlns:a16="http://schemas.microsoft.com/office/drawing/2014/main" id="{53B37AA4-89C4-45B1-9417-B02B03CF9E7E}"/>
              </a:ext>
            </a:extLst>
          </p:cNvPr>
          <p:cNvSpPr>
            <a:spLocks noGrp="1"/>
          </p:cNvSpPr>
          <p:nvPr>
            <p:ph type="title"/>
          </p:nvPr>
        </p:nvSpPr>
        <p:spPr>
          <a:xfrm>
            <a:off x="1985964" y="512763"/>
            <a:ext cx="8220075" cy="1077912"/>
          </a:xfrm>
        </p:spPr>
        <p:txBody>
          <a:bodyPr rtlCol="0"/>
          <a:lstStyle/>
          <a:p>
            <a:pPr eaLnBrk="1" fontAlgn="auto" hangingPunct="1">
              <a:spcAft>
                <a:spcPts val="0"/>
              </a:spcAft>
              <a:defRPr/>
            </a:pPr>
            <a:r>
              <a:rPr lang="en-GB" altLang="en-US" sz="3200" dirty="0">
                <a:solidFill>
                  <a:schemeClr val="accent3">
                    <a:lumMod val="50000"/>
                  </a:schemeClr>
                </a:solidFill>
                <a:latin typeface="Twinkl" pitchFamily="2" charset="0"/>
              </a:rPr>
              <a:t>Types of Nutrients - Fats</a:t>
            </a:r>
            <a:endParaRPr lang="en-GB" sz="3200" dirty="0">
              <a:solidFill>
                <a:schemeClr val="accent3">
                  <a:lumMod val="50000"/>
                </a:schemeClr>
              </a:solidFill>
              <a:latin typeface="Twinkl" pitchFamily="2" charset="0"/>
            </a:endParaRPr>
          </a:p>
        </p:txBody>
      </p:sp>
      <p:sp>
        <p:nvSpPr>
          <p:cNvPr id="25604" name="Rectangle 8">
            <a:extLst>
              <a:ext uri="{FF2B5EF4-FFF2-40B4-BE49-F238E27FC236}">
                <a16:creationId xmlns:a16="http://schemas.microsoft.com/office/drawing/2014/main" id="{2BB5BCB9-DC12-4250-8819-8D02459E6EF6}"/>
              </a:ext>
            </a:extLst>
          </p:cNvPr>
          <p:cNvSpPr>
            <a:spLocks noChangeArrowheads="1"/>
          </p:cNvSpPr>
          <p:nvPr/>
        </p:nvSpPr>
        <p:spPr bwMode="auto">
          <a:xfrm>
            <a:off x="6156326" y="2586039"/>
            <a:ext cx="1700213"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endParaRPr lang="en-GB" altLang="en-US" sz="1200">
              <a:solidFill>
                <a:schemeClr val="tx1"/>
              </a:solidFill>
            </a:endParaRPr>
          </a:p>
        </p:txBody>
      </p:sp>
      <p:sp>
        <p:nvSpPr>
          <p:cNvPr id="25605" name="Rectangle 9">
            <a:extLst>
              <a:ext uri="{FF2B5EF4-FFF2-40B4-BE49-F238E27FC236}">
                <a16:creationId xmlns:a16="http://schemas.microsoft.com/office/drawing/2014/main" id="{E3280978-934C-4C80-B0A3-D5A46AE8A915}"/>
              </a:ext>
            </a:extLst>
          </p:cNvPr>
          <p:cNvSpPr>
            <a:spLocks noChangeArrowheads="1"/>
          </p:cNvSpPr>
          <p:nvPr/>
        </p:nvSpPr>
        <p:spPr bwMode="auto">
          <a:xfrm>
            <a:off x="7331076" y="1882776"/>
            <a:ext cx="2290763" cy="2087563"/>
          </a:xfrm>
          <a:prstGeom prst="rect">
            <a:avLst/>
          </a:prstGeom>
          <a:noFill/>
          <a:ln w="38100">
            <a:solidFill>
              <a:srgbClr val="BFA675"/>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lgn="ctr" eaLnBrk="1" hangingPunct="1">
              <a:spcBef>
                <a:spcPct val="0"/>
              </a:spcBef>
              <a:buFontTx/>
              <a:buNone/>
            </a:pPr>
            <a:endParaRPr lang="en-GB" altLang="en-US" sz="1600">
              <a:solidFill>
                <a:schemeClr val="tx1"/>
              </a:solidFill>
              <a:latin typeface="Twinkl" panose="020B0604020202020204" pitchFamily="2" charset="0"/>
            </a:endParaRPr>
          </a:p>
          <a:p>
            <a:pPr algn="ctr" eaLnBrk="1" hangingPunct="1">
              <a:spcBef>
                <a:spcPct val="0"/>
              </a:spcBef>
              <a:buFontTx/>
              <a:buNone/>
            </a:pPr>
            <a:r>
              <a:rPr lang="en-GB" altLang="en-US" sz="1600">
                <a:solidFill>
                  <a:schemeClr val="tx1"/>
                </a:solidFill>
                <a:latin typeface="Twinkl" panose="020B0604020202020204" pitchFamily="2" charset="0"/>
              </a:rPr>
              <a:t>Foods high in fats include:</a:t>
            </a:r>
          </a:p>
          <a:p>
            <a:pPr algn="ctr" eaLnBrk="1" hangingPunct="1">
              <a:spcBef>
                <a:spcPct val="0"/>
              </a:spcBef>
              <a:buFontTx/>
              <a:buNone/>
            </a:pPr>
            <a:endParaRPr lang="en-GB" altLang="en-US" sz="1600">
              <a:solidFill>
                <a:schemeClr val="tx1"/>
              </a:solidFill>
              <a:latin typeface="Twinkl" panose="020B0604020202020204" pitchFamily="2" charset="0"/>
            </a:endParaRPr>
          </a:p>
          <a:p>
            <a:pPr algn="ctr" eaLnBrk="1" hangingPunct="1">
              <a:spcBef>
                <a:spcPct val="0"/>
              </a:spcBef>
              <a:buFontTx/>
              <a:buNone/>
            </a:pPr>
            <a:r>
              <a:rPr lang="en-GB" altLang="en-US" sz="1600">
                <a:solidFill>
                  <a:schemeClr val="tx1"/>
                </a:solidFill>
                <a:latin typeface="Twinkl" panose="020B0604020202020204" pitchFamily="2" charset="0"/>
              </a:rPr>
              <a:t>Nuts</a:t>
            </a:r>
          </a:p>
          <a:p>
            <a:pPr algn="ctr" eaLnBrk="1" hangingPunct="1">
              <a:spcBef>
                <a:spcPct val="0"/>
              </a:spcBef>
              <a:buFontTx/>
              <a:buNone/>
            </a:pPr>
            <a:r>
              <a:rPr lang="en-GB" altLang="en-US" sz="1600">
                <a:solidFill>
                  <a:schemeClr val="tx1"/>
                </a:solidFill>
                <a:latin typeface="Twinkl" panose="020B0604020202020204" pitchFamily="2" charset="0"/>
              </a:rPr>
              <a:t>Oils</a:t>
            </a:r>
          </a:p>
          <a:p>
            <a:pPr algn="ctr" eaLnBrk="1" hangingPunct="1">
              <a:spcBef>
                <a:spcPct val="0"/>
              </a:spcBef>
              <a:buFontTx/>
              <a:buNone/>
            </a:pPr>
            <a:r>
              <a:rPr lang="en-GB" altLang="en-US" sz="1600">
                <a:solidFill>
                  <a:schemeClr val="tx1"/>
                </a:solidFill>
                <a:latin typeface="Twinkl" panose="020B0604020202020204" pitchFamily="2" charset="0"/>
              </a:rPr>
              <a:t>Avocados </a:t>
            </a:r>
          </a:p>
          <a:p>
            <a:pPr algn="ctr" eaLnBrk="1" hangingPunct="1">
              <a:spcBef>
                <a:spcPct val="0"/>
              </a:spcBef>
              <a:buFontTx/>
              <a:buNone/>
            </a:pPr>
            <a:r>
              <a:rPr lang="en-GB" altLang="en-US" sz="1600">
                <a:solidFill>
                  <a:schemeClr val="tx1"/>
                </a:solidFill>
                <a:latin typeface="Twinkl" panose="020B0604020202020204" pitchFamily="2" charset="0"/>
              </a:rPr>
              <a:t>Butter</a:t>
            </a:r>
          </a:p>
          <a:p>
            <a:pPr algn="ctr" eaLnBrk="1" hangingPunct="1">
              <a:spcBef>
                <a:spcPct val="0"/>
              </a:spcBef>
              <a:buFontTx/>
              <a:buNone/>
            </a:pPr>
            <a:endParaRPr lang="en-GB" altLang="en-US" sz="1600">
              <a:solidFill>
                <a:schemeClr val="tx1"/>
              </a:solidFill>
              <a:latin typeface="Twinkl" panose="020B0604020202020204" pitchFamily="2" charset="0"/>
            </a:endParaRPr>
          </a:p>
        </p:txBody>
      </p:sp>
      <p:grpSp>
        <p:nvGrpSpPr>
          <p:cNvPr id="25606" name="Group 6">
            <a:extLst>
              <a:ext uri="{FF2B5EF4-FFF2-40B4-BE49-F238E27FC236}">
                <a16:creationId xmlns:a16="http://schemas.microsoft.com/office/drawing/2014/main" id="{3EBCB4ED-73A4-4408-AFE8-62EC45791118}"/>
              </a:ext>
            </a:extLst>
          </p:cNvPr>
          <p:cNvGrpSpPr>
            <a:grpSpLocks/>
          </p:cNvGrpSpPr>
          <p:nvPr/>
        </p:nvGrpSpPr>
        <p:grpSpPr bwMode="auto">
          <a:xfrm>
            <a:off x="5199064" y="3513139"/>
            <a:ext cx="3360737" cy="2447925"/>
            <a:chOff x="4376974" y="3392517"/>
            <a:chExt cx="3897189" cy="2840310"/>
          </a:xfrm>
        </p:grpSpPr>
        <p:pic>
          <p:nvPicPr>
            <p:cNvPr id="25610" name="Picture 12">
              <a:extLst>
                <a:ext uri="{FF2B5EF4-FFF2-40B4-BE49-F238E27FC236}">
                  <a16:creationId xmlns:a16="http://schemas.microsoft.com/office/drawing/2014/main" id="{AA39CB67-3817-4798-A681-886ACD71295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760417">
              <a:off x="4376974" y="4917239"/>
              <a:ext cx="1379540" cy="1067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11" name="Picture 10">
              <a:extLst>
                <a:ext uri="{FF2B5EF4-FFF2-40B4-BE49-F238E27FC236}">
                  <a16:creationId xmlns:a16="http://schemas.microsoft.com/office/drawing/2014/main" id="{9BD7E68A-E067-47A3-9F6E-1C403C5DB2A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714499" y="3392517"/>
              <a:ext cx="888138" cy="22950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12" name="Picture 4">
              <a:extLst>
                <a:ext uri="{FF2B5EF4-FFF2-40B4-BE49-F238E27FC236}">
                  <a16:creationId xmlns:a16="http://schemas.microsoft.com/office/drawing/2014/main" id="{1981A9E6-CBB8-4325-AD05-8047785DC300}"/>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320553" y="4594245"/>
              <a:ext cx="1953610" cy="1376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13" name="Picture 7">
              <a:extLst>
                <a:ext uri="{FF2B5EF4-FFF2-40B4-BE49-F238E27FC236}">
                  <a16:creationId xmlns:a16="http://schemas.microsoft.com/office/drawing/2014/main" id="{11B41BA3-ACC4-4E7B-91A7-AE6139060C98}"/>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261753" y="5282308"/>
              <a:ext cx="1793631" cy="950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5607" name="Picture 2">
            <a:extLst>
              <a:ext uri="{FF2B5EF4-FFF2-40B4-BE49-F238E27FC236}">
                <a16:creationId xmlns:a16="http://schemas.microsoft.com/office/drawing/2014/main" id="{DEA43AEF-5014-474B-8600-B15C31AB5B1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30450" y="1590676"/>
            <a:ext cx="3365500" cy="475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8" name="Picture 15">
            <a:extLst>
              <a:ext uri="{FF2B5EF4-FFF2-40B4-BE49-F238E27FC236}">
                <a16:creationId xmlns:a16="http://schemas.microsoft.com/office/drawing/2014/main" id="{0C3B32E0-E575-49CF-A7D6-BCA574D309B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740151" y="1677988"/>
            <a:ext cx="2284413" cy="1751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9" name="Rectangle 2">
            <a:extLst>
              <a:ext uri="{FF2B5EF4-FFF2-40B4-BE49-F238E27FC236}">
                <a16:creationId xmlns:a16="http://schemas.microsoft.com/office/drawing/2014/main" id="{94CE1092-BB90-4082-9E44-953F86568388}"/>
              </a:ext>
            </a:extLst>
          </p:cNvPr>
          <p:cNvSpPr>
            <a:spLocks noChangeArrowheads="1"/>
          </p:cNvSpPr>
          <p:nvPr/>
        </p:nvSpPr>
        <p:spPr bwMode="auto">
          <a:xfrm>
            <a:off x="4519613" y="2125664"/>
            <a:ext cx="1185862"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lgn="ctr" eaLnBrk="1" hangingPunct="1">
              <a:spcBef>
                <a:spcPct val="0"/>
              </a:spcBef>
              <a:buFontTx/>
              <a:buNone/>
            </a:pPr>
            <a:r>
              <a:rPr lang="en-GB" altLang="en-US" sz="2000">
                <a:solidFill>
                  <a:schemeClr val="tx1"/>
                </a:solidFill>
                <a:latin typeface="Twinkl" panose="020B0604020202020204" pitchFamily="2" charset="0"/>
              </a:rPr>
              <a:t>Fats give you energy!</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54FF130E-7BD0-47BE-9DE0-503E80C5A7DB}"/>
              </a:ext>
            </a:extLst>
          </p:cNvPr>
          <p:cNvSpPr/>
          <p:nvPr/>
        </p:nvSpPr>
        <p:spPr>
          <a:xfrm>
            <a:off x="2279650" y="542925"/>
            <a:ext cx="7632700" cy="935038"/>
          </a:xfrm>
          <a:prstGeom prst="roundRect">
            <a:avLst/>
          </a:prstGeom>
          <a:solidFill>
            <a:schemeClr val="accent1">
              <a:lumMod val="60000"/>
              <a:lumOff val="40000"/>
              <a:alpha val="1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 name="Title 5">
            <a:extLst>
              <a:ext uri="{FF2B5EF4-FFF2-40B4-BE49-F238E27FC236}">
                <a16:creationId xmlns:a16="http://schemas.microsoft.com/office/drawing/2014/main" id="{A93F8F75-931E-44C6-BCFD-7A435854E699}"/>
              </a:ext>
            </a:extLst>
          </p:cNvPr>
          <p:cNvSpPr>
            <a:spLocks noGrp="1"/>
          </p:cNvSpPr>
          <p:nvPr>
            <p:ph type="title"/>
          </p:nvPr>
        </p:nvSpPr>
        <p:spPr>
          <a:xfrm>
            <a:off x="1985964" y="512763"/>
            <a:ext cx="8220075" cy="1077912"/>
          </a:xfrm>
        </p:spPr>
        <p:txBody>
          <a:bodyPr rtlCol="0"/>
          <a:lstStyle/>
          <a:p>
            <a:pPr eaLnBrk="1" fontAlgn="auto" hangingPunct="1">
              <a:spcAft>
                <a:spcPts val="0"/>
              </a:spcAft>
              <a:defRPr/>
            </a:pPr>
            <a:r>
              <a:rPr lang="en-GB" altLang="en-US" sz="3200" dirty="0">
                <a:solidFill>
                  <a:schemeClr val="accent3">
                    <a:lumMod val="50000"/>
                  </a:schemeClr>
                </a:solidFill>
                <a:latin typeface="Twinkl" pitchFamily="2" charset="0"/>
              </a:rPr>
              <a:t>Types of Nutrients - Vitamins</a:t>
            </a:r>
            <a:endParaRPr lang="en-GB" sz="3200" dirty="0">
              <a:solidFill>
                <a:schemeClr val="accent3">
                  <a:lumMod val="50000"/>
                </a:schemeClr>
              </a:solidFill>
              <a:latin typeface="Twinkl" pitchFamily="2" charset="0"/>
            </a:endParaRPr>
          </a:p>
        </p:txBody>
      </p:sp>
      <p:sp>
        <p:nvSpPr>
          <p:cNvPr id="26628" name="Rectangle 8">
            <a:extLst>
              <a:ext uri="{FF2B5EF4-FFF2-40B4-BE49-F238E27FC236}">
                <a16:creationId xmlns:a16="http://schemas.microsoft.com/office/drawing/2014/main" id="{FE343817-0694-4365-9226-EAF61FBA7C51}"/>
              </a:ext>
            </a:extLst>
          </p:cNvPr>
          <p:cNvSpPr>
            <a:spLocks noChangeArrowheads="1"/>
          </p:cNvSpPr>
          <p:nvPr/>
        </p:nvSpPr>
        <p:spPr bwMode="auto">
          <a:xfrm>
            <a:off x="4929188" y="2879726"/>
            <a:ext cx="170021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endParaRPr lang="en-GB" altLang="en-US" sz="1200">
              <a:solidFill>
                <a:schemeClr val="tx1"/>
              </a:solidFill>
            </a:endParaRPr>
          </a:p>
        </p:txBody>
      </p:sp>
      <p:sp>
        <p:nvSpPr>
          <p:cNvPr id="26629" name="Rectangle 9">
            <a:extLst>
              <a:ext uri="{FF2B5EF4-FFF2-40B4-BE49-F238E27FC236}">
                <a16:creationId xmlns:a16="http://schemas.microsoft.com/office/drawing/2014/main" id="{BF516612-A086-464D-AC37-4F97141BB828}"/>
              </a:ext>
            </a:extLst>
          </p:cNvPr>
          <p:cNvSpPr>
            <a:spLocks noChangeArrowheads="1"/>
          </p:cNvSpPr>
          <p:nvPr/>
        </p:nvSpPr>
        <p:spPr bwMode="auto">
          <a:xfrm>
            <a:off x="7126289" y="1920876"/>
            <a:ext cx="2289175" cy="2087563"/>
          </a:xfrm>
          <a:prstGeom prst="rect">
            <a:avLst/>
          </a:prstGeom>
          <a:noFill/>
          <a:ln w="38100">
            <a:solidFill>
              <a:srgbClr val="7CBF33"/>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lgn="ctr" eaLnBrk="1" hangingPunct="1">
              <a:spcBef>
                <a:spcPct val="0"/>
              </a:spcBef>
              <a:buFontTx/>
              <a:buNone/>
            </a:pPr>
            <a:endParaRPr lang="en-GB" altLang="en-US" sz="1600">
              <a:solidFill>
                <a:schemeClr val="tx1"/>
              </a:solidFill>
              <a:latin typeface="Twinkl" panose="020B0604020202020204" pitchFamily="2" charset="0"/>
            </a:endParaRPr>
          </a:p>
          <a:p>
            <a:pPr algn="ctr" eaLnBrk="1" hangingPunct="1">
              <a:spcBef>
                <a:spcPct val="0"/>
              </a:spcBef>
              <a:buFontTx/>
              <a:buNone/>
            </a:pPr>
            <a:r>
              <a:rPr lang="en-GB" altLang="en-US" sz="1600">
                <a:solidFill>
                  <a:schemeClr val="tx1"/>
                </a:solidFill>
                <a:latin typeface="Twinkl" panose="020B0604020202020204" pitchFamily="2" charset="0"/>
              </a:rPr>
              <a:t>Foods high in vitamins include:</a:t>
            </a:r>
          </a:p>
          <a:p>
            <a:pPr algn="ctr" eaLnBrk="1" hangingPunct="1">
              <a:spcBef>
                <a:spcPct val="0"/>
              </a:spcBef>
              <a:buFontTx/>
              <a:buNone/>
            </a:pPr>
            <a:endParaRPr lang="en-GB" altLang="en-US" sz="1600">
              <a:solidFill>
                <a:schemeClr val="tx1"/>
              </a:solidFill>
              <a:latin typeface="Twinkl" panose="020B0604020202020204" pitchFamily="2" charset="0"/>
            </a:endParaRPr>
          </a:p>
          <a:p>
            <a:pPr algn="ctr" eaLnBrk="1" hangingPunct="1">
              <a:spcBef>
                <a:spcPct val="0"/>
              </a:spcBef>
              <a:buFontTx/>
              <a:buNone/>
            </a:pPr>
            <a:r>
              <a:rPr lang="en-GB" altLang="en-US" sz="1600">
                <a:solidFill>
                  <a:schemeClr val="tx1"/>
                </a:solidFill>
                <a:latin typeface="Twinkl" panose="020B0604020202020204" pitchFamily="2" charset="0"/>
              </a:rPr>
              <a:t>Oranges</a:t>
            </a:r>
          </a:p>
          <a:p>
            <a:pPr algn="ctr" eaLnBrk="1" hangingPunct="1">
              <a:spcBef>
                <a:spcPct val="0"/>
              </a:spcBef>
              <a:buFontTx/>
              <a:buNone/>
            </a:pPr>
            <a:r>
              <a:rPr lang="en-GB" altLang="en-US" sz="1600">
                <a:solidFill>
                  <a:schemeClr val="tx1"/>
                </a:solidFill>
                <a:latin typeface="Twinkl" panose="020B0604020202020204" pitchFamily="2" charset="0"/>
              </a:rPr>
              <a:t>Carrots</a:t>
            </a:r>
          </a:p>
          <a:p>
            <a:pPr algn="ctr" eaLnBrk="1" hangingPunct="1">
              <a:spcBef>
                <a:spcPct val="0"/>
              </a:spcBef>
              <a:buFontTx/>
              <a:buNone/>
            </a:pPr>
            <a:r>
              <a:rPr lang="en-GB" altLang="en-US" sz="1600">
                <a:solidFill>
                  <a:schemeClr val="tx1"/>
                </a:solidFill>
                <a:latin typeface="Twinkl" panose="020B0604020202020204" pitchFamily="2" charset="0"/>
              </a:rPr>
              <a:t>Beef</a:t>
            </a:r>
          </a:p>
          <a:p>
            <a:pPr algn="ctr" eaLnBrk="1" hangingPunct="1">
              <a:spcBef>
                <a:spcPct val="0"/>
              </a:spcBef>
              <a:buFontTx/>
              <a:buNone/>
            </a:pPr>
            <a:r>
              <a:rPr lang="en-GB" altLang="en-US" sz="1600">
                <a:solidFill>
                  <a:schemeClr val="tx1"/>
                </a:solidFill>
                <a:latin typeface="Twinkl" panose="020B0604020202020204" pitchFamily="2" charset="0"/>
              </a:rPr>
              <a:t>Nuts</a:t>
            </a:r>
          </a:p>
          <a:p>
            <a:pPr algn="ctr" eaLnBrk="1" hangingPunct="1">
              <a:spcBef>
                <a:spcPct val="0"/>
              </a:spcBef>
              <a:buFontTx/>
              <a:buNone/>
            </a:pPr>
            <a:endParaRPr lang="en-GB" altLang="en-US" sz="1600">
              <a:solidFill>
                <a:schemeClr val="tx1"/>
              </a:solidFill>
              <a:latin typeface="Twinkl" panose="020B0604020202020204" pitchFamily="2" charset="0"/>
            </a:endParaRPr>
          </a:p>
        </p:txBody>
      </p:sp>
      <p:grpSp>
        <p:nvGrpSpPr>
          <p:cNvPr id="26630" name="Group 1">
            <a:extLst>
              <a:ext uri="{FF2B5EF4-FFF2-40B4-BE49-F238E27FC236}">
                <a16:creationId xmlns:a16="http://schemas.microsoft.com/office/drawing/2014/main" id="{DEF11423-47C2-4220-96AA-02F1591AEF4E}"/>
              </a:ext>
            </a:extLst>
          </p:cNvPr>
          <p:cNvGrpSpPr>
            <a:grpSpLocks/>
          </p:cNvGrpSpPr>
          <p:nvPr/>
        </p:nvGrpSpPr>
        <p:grpSpPr bwMode="auto">
          <a:xfrm>
            <a:off x="5124451" y="4445000"/>
            <a:ext cx="4487863" cy="1874838"/>
            <a:chOff x="3566019" y="4444507"/>
            <a:chExt cx="4959916" cy="2073157"/>
          </a:xfrm>
        </p:grpSpPr>
        <p:pic>
          <p:nvPicPr>
            <p:cNvPr id="26634" name="Picture 21">
              <a:extLst>
                <a:ext uri="{FF2B5EF4-FFF2-40B4-BE49-F238E27FC236}">
                  <a16:creationId xmlns:a16="http://schemas.microsoft.com/office/drawing/2014/main" id="{E3718CF4-8CCD-43B2-AE8B-2B4BBE170A3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1205541">
              <a:off x="3566019" y="4936187"/>
              <a:ext cx="1396734" cy="10808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6635" name="Group 20">
              <a:extLst>
                <a:ext uri="{FF2B5EF4-FFF2-40B4-BE49-F238E27FC236}">
                  <a16:creationId xmlns:a16="http://schemas.microsoft.com/office/drawing/2014/main" id="{506D4ED5-9128-4605-A263-F8F736B6B384}"/>
                </a:ext>
              </a:extLst>
            </p:cNvPr>
            <p:cNvGrpSpPr>
              <a:grpSpLocks/>
            </p:cNvGrpSpPr>
            <p:nvPr/>
          </p:nvGrpSpPr>
          <p:grpSpPr bwMode="auto">
            <a:xfrm>
              <a:off x="6040050" y="4444507"/>
              <a:ext cx="2485885" cy="1265292"/>
              <a:chOff x="5985137" y="4269798"/>
              <a:chExt cx="2485885" cy="1265292"/>
            </a:xfrm>
          </p:grpSpPr>
          <p:pic>
            <p:nvPicPr>
              <p:cNvPr id="26641" name="Picture 13">
                <a:extLst>
                  <a:ext uri="{FF2B5EF4-FFF2-40B4-BE49-F238E27FC236}">
                    <a16:creationId xmlns:a16="http://schemas.microsoft.com/office/drawing/2014/main" id="{FE504FFF-D0CE-4F52-8CC7-7E929348173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769733" y="4269798"/>
                <a:ext cx="1033810" cy="1063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42" name="Picture 14">
                <a:extLst>
                  <a:ext uri="{FF2B5EF4-FFF2-40B4-BE49-F238E27FC236}">
                    <a16:creationId xmlns:a16="http://schemas.microsoft.com/office/drawing/2014/main" id="{8FF20D61-73BD-4D95-8763-9AE7D926EB8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437212" y="4471222"/>
                <a:ext cx="1033810" cy="1063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43" name="Picture 15">
                <a:extLst>
                  <a:ext uri="{FF2B5EF4-FFF2-40B4-BE49-F238E27FC236}">
                    <a16:creationId xmlns:a16="http://schemas.microsoft.com/office/drawing/2014/main" id="{ECF43BEB-9B8B-4786-B245-08B95D15BDE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985137" y="4269798"/>
                <a:ext cx="1033810" cy="1063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6636" name="Picture 23">
              <a:extLst>
                <a:ext uri="{FF2B5EF4-FFF2-40B4-BE49-F238E27FC236}">
                  <a16:creationId xmlns:a16="http://schemas.microsoft.com/office/drawing/2014/main" id="{F025F0F6-FCDF-4EEF-845F-8FE00356AD27}"/>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533360" y="4798372"/>
              <a:ext cx="1884764" cy="12995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6637" name="Group 19">
              <a:extLst>
                <a:ext uri="{FF2B5EF4-FFF2-40B4-BE49-F238E27FC236}">
                  <a16:creationId xmlns:a16="http://schemas.microsoft.com/office/drawing/2014/main" id="{537B16DC-9A94-411D-8F63-67A140584DF8}"/>
                </a:ext>
              </a:extLst>
            </p:cNvPr>
            <p:cNvGrpSpPr>
              <a:grpSpLocks/>
            </p:cNvGrpSpPr>
            <p:nvPr/>
          </p:nvGrpSpPr>
          <p:grpSpPr bwMode="auto">
            <a:xfrm rot="922296">
              <a:off x="5839492" y="4753340"/>
              <a:ext cx="2195225" cy="1764324"/>
              <a:chOff x="5554099" y="4850320"/>
              <a:chExt cx="2195225" cy="1764324"/>
            </a:xfrm>
          </p:grpSpPr>
          <p:pic>
            <p:nvPicPr>
              <p:cNvPr id="26638" name="Picture 16">
                <a:extLst>
                  <a:ext uri="{FF2B5EF4-FFF2-40B4-BE49-F238E27FC236}">
                    <a16:creationId xmlns:a16="http://schemas.microsoft.com/office/drawing/2014/main" id="{C0E4A905-1DC0-471D-BB07-1AC148323EB0}"/>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1014478">
                <a:off x="5554099" y="4850320"/>
                <a:ext cx="1890425" cy="1459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9" name="Picture 17">
                <a:extLst>
                  <a:ext uri="{FF2B5EF4-FFF2-40B4-BE49-F238E27FC236}">
                    <a16:creationId xmlns:a16="http://schemas.microsoft.com/office/drawing/2014/main" id="{79F7B27C-561E-4BE3-B8F8-993BF554EB8D}"/>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1014478">
                <a:off x="5682141" y="5002720"/>
                <a:ext cx="1890425" cy="1459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40" name="Picture 18">
                <a:extLst>
                  <a:ext uri="{FF2B5EF4-FFF2-40B4-BE49-F238E27FC236}">
                    <a16:creationId xmlns:a16="http://schemas.microsoft.com/office/drawing/2014/main" id="{B79651C6-596D-4C36-A589-5A0E1A0D30BA}"/>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1014478">
                <a:off x="5858899" y="5155121"/>
                <a:ext cx="1890425" cy="1459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pic>
        <p:nvPicPr>
          <p:cNvPr id="26631" name="Picture 2">
            <a:extLst>
              <a:ext uri="{FF2B5EF4-FFF2-40B4-BE49-F238E27FC236}">
                <a16:creationId xmlns:a16="http://schemas.microsoft.com/office/drawing/2014/main" id="{457F5DB1-D5F4-4C05-896D-28C29F94AD2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l="-2271" t="3568" r="2271" b="25722"/>
          <a:stretch>
            <a:fillRect/>
          </a:stretch>
        </p:blipFill>
        <p:spPr bwMode="auto">
          <a:xfrm>
            <a:off x="1449388" y="1517651"/>
            <a:ext cx="4849813" cy="4849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2" name="Picture 21">
            <a:extLst>
              <a:ext uri="{FF2B5EF4-FFF2-40B4-BE49-F238E27FC236}">
                <a16:creationId xmlns:a16="http://schemas.microsoft.com/office/drawing/2014/main" id="{A4F73A4A-0D9D-4D29-B6C8-808E58E55F4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014788" y="1677988"/>
            <a:ext cx="2284412" cy="1751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33" name="Rectangle 2">
            <a:extLst>
              <a:ext uri="{FF2B5EF4-FFF2-40B4-BE49-F238E27FC236}">
                <a16:creationId xmlns:a16="http://schemas.microsoft.com/office/drawing/2014/main" id="{D23955BB-A130-4B70-8CA9-4C955FFF088D}"/>
              </a:ext>
            </a:extLst>
          </p:cNvPr>
          <p:cNvSpPr>
            <a:spLocks noChangeArrowheads="1"/>
          </p:cNvSpPr>
          <p:nvPr/>
        </p:nvSpPr>
        <p:spPr bwMode="auto">
          <a:xfrm>
            <a:off x="4529138" y="2174875"/>
            <a:ext cx="1795462" cy="839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lgn="ctr" eaLnBrk="1" hangingPunct="1">
              <a:spcBef>
                <a:spcPct val="0"/>
              </a:spcBef>
              <a:buFontTx/>
              <a:buNone/>
            </a:pPr>
            <a:r>
              <a:rPr lang="en-GB" altLang="en-US" b="1">
                <a:solidFill>
                  <a:schemeClr val="tx1"/>
                </a:solidFill>
                <a:latin typeface="Twinkl" panose="020B0604020202020204" pitchFamily="2" charset="0"/>
              </a:rPr>
              <a:t>Vitamins keep your body healthy.</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15">
            <a:extLst>
              <a:ext uri="{FF2B5EF4-FFF2-40B4-BE49-F238E27FC236}">
                <a16:creationId xmlns:a16="http://schemas.microsoft.com/office/drawing/2014/main" id="{702C98F0-42B2-4196-9799-4DE498D56AB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03726" y="2165351"/>
            <a:ext cx="1751013" cy="228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a:extLst>
              <a:ext uri="{FF2B5EF4-FFF2-40B4-BE49-F238E27FC236}">
                <a16:creationId xmlns:a16="http://schemas.microsoft.com/office/drawing/2014/main" id="{7B6B69E4-654F-438F-81B1-240F33B9B484}"/>
              </a:ext>
            </a:extLst>
          </p:cNvPr>
          <p:cNvSpPr/>
          <p:nvPr/>
        </p:nvSpPr>
        <p:spPr>
          <a:xfrm>
            <a:off x="2279650" y="542926"/>
            <a:ext cx="7632700" cy="969963"/>
          </a:xfrm>
          <a:prstGeom prst="roundRect">
            <a:avLst/>
          </a:prstGeom>
          <a:solidFill>
            <a:schemeClr val="accent1">
              <a:lumMod val="60000"/>
              <a:lumOff val="40000"/>
              <a:alpha val="1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 name="Title 5">
            <a:extLst>
              <a:ext uri="{FF2B5EF4-FFF2-40B4-BE49-F238E27FC236}">
                <a16:creationId xmlns:a16="http://schemas.microsoft.com/office/drawing/2014/main" id="{5BAA7F5C-5CA0-4B02-A4CE-89D69763C4BD}"/>
              </a:ext>
            </a:extLst>
          </p:cNvPr>
          <p:cNvSpPr>
            <a:spLocks noGrp="1"/>
          </p:cNvSpPr>
          <p:nvPr>
            <p:ph type="title"/>
          </p:nvPr>
        </p:nvSpPr>
        <p:spPr>
          <a:xfrm>
            <a:off x="1985964" y="512763"/>
            <a:ext cx="8220075" cy="1077912"/>
          </a:xfrm>
        </p:spPr>
        <p:txBody>
          <a:bodyPr rtlCol="0"/>
          <a:lstStyle/>
          <a:p>
            <a:pPr eaLnBrk="1" fontAlgn="auto" hangingPunct="1">
              <a:spcAft>
                <a:spcPts val="0"/>
              </a:spcAft>
              <a:defRPr/>
            </a:pPr>
            <a:r>
              <a:rPr lang="en-GB" altLang="en-US" sz="3200" dirty="0">
                <a:solidFill>
                  <a:schemeClr val="accent3">
                    <a:lumMod val="50000"/>
                  </a:schemeClr>
                </a:solidFill>
                <a:latin typeface="Twinkl" pitchFamily="2" charset="0"/>
              </a:rPr>
              <a:t>Types of Nutrients - Minerals</a:t>
            </a:r>
            <a:endParaRPr lang="en-GB" sz="3200" dirty="0">
              <a:solidFill>
                <a:schemeClr val="accent3">
                  <a:lumMod val="50000"/>
                </a:schemeClr>
              </a:solidFill>
              <a:latin typeface="Twinkl" pitchFamily="2" charset="0"/>
            </a:endParaRPr>
          </a:p>
        </p:txBody>
      </p:sp>
      <p:sp>
        <p:nvSpPr>
          <p:cNvPr id="27653" name="Rectangle 8">
            <a:extLst>
              <a:ext uri="{FF2B5EF4-FFF2-40B4-BE49-F238E27FC236}">
                <a16:creationId xmlns:a16="http://schemas.microsoft.com/office/drawing/2014/main" id="{28EB14AE-F421-4B7C-A4A8-2C9A0C4443E9}"/>
              </a:ext>
            </a:extLst>
          </p:cNvPr>
          <p:cNvSpPr>
            <a:spLocks noChangeArrowheads="1"/>
          </p:cNvSpPr>
          <p:nvPr/>
        </p:nvSpPr>
        <p:spPr bwMode="auto">
          <a:xfrm>
            <a:off x="4706938" y="3230564"/>
            <a:ext cx="170021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endParaRPr lang="en-GB" altLang="en-US" sz="1200">
              <a:solidFill>
                <a:schemeClr val="tx1"/>
              </a:solidFill>
            </a:endParaRPr>
          </a:p>
        </p:txBody>
      </p:sp>
      <p:sp>
        <p:nvSpPr>
          <p:cNvPr id="27654" name="Rectangle 9">
            <a:extLst>
              <a:ext uri="{FF2B5EF4-FFF2-40B4-BE49-F238E27FC236}">
                <a16:creationId xmlns:a16="http://schemas.microsoft.com/office/drawing/2014/main" id="{30106864-7358-4869-A0D8-0D1AF42199B3}"/>
              </a:ext>
            </a:extLst>
          </p:cNvPr>
          <p:cNvSpPr>
            <a:spLocks noChangeArrowheads="1"/>
          </p:cNvSpPr>
          <p:nvPr/>
        </p:nvSpPr>
        <p:spPr bwMode="auto">
          <a:xfrm>
            <a:off x="7086601" y="1747838"/>
            <a:ext cx="2290763" cy="2093912"/>
          </a:xfrm>
          <a:prstGeom prst="rect">
            <a:avLst/>
          </a:prstGeom>
          <a:noFill/>
          <a:ln w="28575">
            <a:solidFill>
              <a:srgbClr val="CCCC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lgn="ctr" eaLnBrk="1" hangingPunct="1">
              <a:spcBef>
                <a:spcPct val="0"/>
              </a:spcBef>
              <a:buFontTx/>
              <a:buNone/>
            </a:pPr>
            <a:endParaRPr lang="en-GB" altLang="en-US" sz="1600">
              <a:solidFill>
                <a:schemeClr val="tx1"/>
              </a:solidFill>
              <a:latin typeface="Sassoon Infant Md" pitchFamily="50" charset="0"/>
            </a:endParaRPr>
          </a:p>
          <a:p>
            <a:pPr algn="ctr" eaLnBrk="1" hangingPunct="1">
              <a:spcBef>
                <a:spcPct val="0"/>
              </a:spcBef>
              <a:buFontTx/>
              <a:buNone/>
            </a:pPr>
            <a:r>
              <a:rPr lang="en-GB" altLang="en-US" sz="1600">
                <a:solidFill>
                  <a:schemeClr val="tx1"/>
                </a:solidFill>
                <a:latin typeface="Twinkl" panose="020B0604020202020204" pitchFamily="2" charset="0"/>
              </a:rPr>
              <a:t>Foods high in minerals include:</a:t>
            </a:r>
          </a:p>
          <a:p>
            <a:pPr algn="ctr" eaLnBrk="1" hangingPunct="1">
              <a:spcBef>
                <a:spcPct val="0"/>
              </a:spcBef>
              <a:buFontTx/>
              <a:buNone/>
            </a:pPr>
            <a:endParaRPr lang="en-GB" altLang="en-US" sz="1600">
              <a:solidFill>
                <a:schemeClr val="tx1"/>
              </a:solidFill>
              <a:latin typeface="Twinkl" panose="020B0604020202020204" pitchFamily="2" charset="0"/>
            </a:endParaRPr>
          </a:p>
          <a:p>
            <a:pPr algn="ctr" eaLnBrk="1" hangingPunct="1">
              <a:spcBef>
                <a:spcPct val="0"/>
              </a:spcBef>
              <a:buFontTx/>
              <a:buNone/>
            </a:pPr>
            <a:r>
              <a:rPr lang="en-GB" altLang="en-US" sz="1600">
                <a:solidFill>
                  <a:schemeClr val="tx1"/>
                </a:solidFill>
                <a:latin typeface="Twinkl" panose="020B0604020202020204" pitchFamily="2" charset="0"/>
              </a:rPr>
              <a:t>Milk</a:t>
            </a:r>
          </a:p>
          <a:p>
            <a:pPr algn="ctr" eaLnBrk="1" hangingPunct="1">
              <a:spcBef>
                <a:spcPct val="0"/>
              </a:spcBef>
              <a:buFontTx/>
              <a:buNone/>
            </a:pPr>
            <a:r>
              <a:rPr lang="en-GB" altLang="en-US" sz="1600">
                <a:solidFill>
                  <a:schemeClr val="tx1"/>
                </a:solidFill>
                <a:latin typeface="Twinkl" panose="020B0604020202020204" pitchFamily="2" charset="0"/>
              </a:rPr>
              <a:t>Spinach</a:t>
            </a:r>
          </a:p>
          <a:p>
            <a:pPr algn="ctr" eaLnBrk="1" hangingPunct="1">
              <a:spcBef>
                <a:spcPct val="0"/>
              </a:spcBef>
              <a:buFontTx/>
              <a:buNone/>
            </a:pPr>
            <a:r>
              <a:rPr lang="en-GB" altLang="en-US" sz="1600">
                <a:solidFill>
                  <a:schemeClr val="tx1"/>
                </a:solidFill>
                <a:latin typeface="Twinkl" panose="020B0604020202020204" pitchFamily="2" charset="0"/>
              </a:rPr>
              <a:t>Salt</a:t>
            </a:r>
          </a:p>
          <a:p>
            <a:pPr algn="ctr" eaLnBrk="1" hangingPunct="1">
              <a:spcBef>
                <a:spcPct val="0"/>
              </a:spcBef>
              <a:buFontTx/>
              <a:buNone/>
            </a:pPr>
            <a:r>
              <a:rPr lang="en-GB" altLang="en-US" sz="1600">
                <a:solidFill>
                  <a:schemeClr val="tx1"/>
                </a:solidFill>
                <a:latin typeface="Twinkl" panose="020B0604020202020204" pitchFamily="2" charset="0"/>
              </a:rPr>
              <a:t>Sweetcorn</a:t>
            </a:r>
          </a:p>
          <a:p>
            <a:pPr algn="ctr" eaLnBrk="1" hangingPunct="1">
              <a:spcBef>
                <a:spcPct val="0"/>
              </a:spcBef>
              <a:buFontTx/>
              <a:buNone/>
            </a:pPr>
            <a:endParaRPr lang="en-GB" altLang="en-US" sz="1600">
              <a:solidFill>
                <a:schemeClr val="tx1"/>
              </a:solidFill>
              <a:latin typeface="Sassoon Infant Md" pitchFamily="50" charset="0"/>
            </a:endParaRPr>
          </a:p>
        </p:txBody>
      </p:sp>
      <p:sp>
        <p:nvSpPr>
          <p:cNvPr id="27655" name="Rectangle 2">
            <a:extLst>
              <a:ext uri="{FF2B5EF4-FFF2-40B4-BE49-F238E27FC236}">
                <a16:creationId xmlns:a16="http://schemas.microsoft.com/office/drawing/2014/main" id="{41981C04-C4AB-4CA5-B0D5-0344AD5A2C86}"/>
              </a:ext>
            </a:extLst>
          </p:cNvPr>
          <p:cNvSpPr>
            <a:spLocks noChangeArrowheads="1"/>
          </p:cNvSpPr>
          <p:nvPr/>
        </p:nvSpPr>
        <p:spPr bwMode="auto">
          <a:xfrm>
            <a:off x="4687889" y="2938463"/>
            <a:ext cx="1184275" cy="1339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lgn="ctr" eaLnBrk="1" hangingPunct="1">
              <a:spcBef>
                <a:spcPct val="0"/>
              </a:spcBef>
              <a:buFontTx/>
              <a:buNone/>
            </a:pPr>
            <a:r>
              <a:rPr lang="en-GB" altLang="en-US" b="1">
                <a:solidFill>
                  <a:schemeClr val="tx1"/>
                </a:solidFill>
                <a:latin typeface="Twinkl" panose="020B0604020202020204" pitchFamily="2" charset="0"/>
              </a:rPr>
              <a:t>Minerals keep your body healthy.</a:t>
            </a:r>
          </a:p>
        </p:txBody>
      </p:sp>
      <p:grpSp>
        <p:nvGrpSpPr>
          <p:cNvPr id="27656" name="Group 6">
            <a:extLst>
              <a:ext uri="{FF2B5EF4-FFF2-40B4-BE49-F238E27FC236}">
                <a16:creationId xmlns:a16="http://schemas.microsoft.com/office/drawing/2014/main" id="{10FCB349-F65B-44BD-9424-4983F1EA47C9}"/>
              </a:ext>
            </a:extLst>
          </p:cNvPr>
          <p:cNvGrpSpPr>
            <a:grpSpLocks/>
          </p:cNvGrpSpPr>
          <p:nvPr/>
        </p:nvGrpSpPr>
        <p:grpSpPr bwMode="auto">
          <a:xfrm>
            <a:off x="6346826" y="3970338"/>
            <a:ext cx="3286125" cy="2036762"/>
            <a:chOff x="4576776" y="3764747"/>
            <a:chExt cx="3811574" cy="2362584"/>
          </a:xfrm>
        </p:grpSpPr>
        <p:pic>
          <p:nvPicPr>
            <p:cNvPr id="27658" name="Picture 10">
              <a:extLst>
                <a:ext uri="{FF2B5EF4-FFF2-40B4-BE49-F238E27FC236}">
                  <a16:creationId xmlns:a16="http://schemas.microsoft.com/office/drawing/2014/main" id="{ACB985F5-7EED-43A5-8F48-5194D58A48A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flipH="1">
              <a:off x="5795596" y="4319777"/>
              <a:ext cx="2592754" cy="17057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9" name="Picture 7">
              <a:extLst>
                <a:ext uri="{FF2B5EF4-FFF2-40B4-BE49-F238E27FC236}">
                  <a16:creationId xmlns:a16="http://schemas.microsoft.com/office/drawing/2014/main" id="{52123F64-2066-41E3-A872-2A0B40D20974}"/>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020014" y="3764747"/>
              <a:ext cx="1188211" cy="2362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60" name="Picture 1">
              <a:extLst>
                <a:ext uri="{FF2B5EF4-FFF2-40B4-BE49-F238E27FC236}">
                  <a16:creationId xmlns:a16="http://schemas.microsoft.com/office/drawing/2014/main" id="{8431CFC9-44E3-4E33-9943-ABFC7CC04ED5}"/>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576776" y="4137057"/>
              <a:ext cx="1364259" cy="18884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61" name="Picture 4">
              <a:extLst>
                <a:ext uri="{FF2B5EF4-FFF2-40B4-BE49-F238E27FC236}">
                  <a16:creationId xmlns:a16="http://schemas.microsoft.com/office/drawing/2014/main" id="{2450025C-EF3E-46C0-A89E-9A5107AB8D62}"/>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743300" y="4676600"/>
              <a:ext cx="628921" cy="1450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7657" name="Picture 2">
            <a:extLst>
              <a:ext uri="{FF2B5EF4-FFF2-40B4-BE49-F238E27FC236}">
                <a16:creationId xmlns:a16="http://schemas.microsoft.com/office/drawing/2014/main" id="{259168AA-52A6-48D6-9EE2-AD1C0709821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973389" y="1512888"/>
            <a:ext cx="1133475" cy="467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13">
            <a:extLst>
              <a:ext uri="{FF2B5EF4-FFF2-40B4-BE49-F238E27FC236}">
                <a16:creationId xmlns:a16="http://schemas.microsoft.com/office/drawing/2014/main" id="{418A5FBA-B04B-4F45-8B33-795D592CC28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79650" y="1484313"/>
            <a:ext cx="7632700" cy="4608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ounded Rectangle 15">
            <a:extLst>
              <a:ext uri="{FF2B5EF4-FFF2-40B4-BE49-F238E27FC236}">
                <a16:creationId xmlns:a16="http://schemas.microsoft.com/office/drawing/2014/main" id="{71411A1E-9488-44B0-B0F1-B4F4B222A1B5}"/>
              </a:ext>
            </a:extLst>
          </p:cNvPr>
          <p:cNvSpPr/>
          <p:nvPr/>
        </p:nvSpPr>
        <p:spPr>
          <a:xfrm>
            <a:off x="7481888" y="1652588"/>
            <a:ext cx="2430462" cy="1776412"/>
          </a:xfrm>
          <a:prstGeom prst="roundRect">
            <a:avLst/>
          </a:prstGeom>
          <a:solidFill>
            <a:schemeClr val="bg1"/>
          </a:solidFill>
          <a:ln w="158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 name="Rounded Rectangle 3">
            <a:extLst>
              <a:ext uri="{FF2B5EF4-FFF2-40B4-BE49-F238E27FC236}">
                <a16:creationId xmlns:a16="http://schemas.microsoft.com/office/drawing/2014/main" id="{DFCC0ACA-0C61-4033-AC54-DC5F59869D3E}"/>
              </a:ext>
            </a:extLst>
          </p:cNvPr>
          <p:cNvSpPr/>
          <p:nvPr/>
        </p:nvSpPr>
        <p:spPr>
          <a:xfrm>
            <a:off x="2279650" y="542925"/>
            <a:ext cx="7632700" cy="941388"/>
          </a:xfrm>
          <a:prstGeom prst="roundRect">
            <a:avLst/>
          </a:prstGeom>
          <a:solidFill>
            <a:schemeClr val="accent1">
              <a:lumMod val="60000"/>
              <a:lumOff val="40000"/>
              <a:alpha val="1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 name="Title 5">
            <a:extLst>
              <a:ext uri="{FF2B5EF4-FFF2-40B4-BE49-F238E27FC236}">
                <a16:creationId xmlns:a16="http://schemas.microsoft.com/office/drawing/2014/main" id="{3A53CD51-5613-409A-9B2A-A5B29C78EF6D}"/>
              </a:ext>
            </a:extLst>
          </p:cNvPr>
          <p:cNvSpPr>
            <a:spLocks noGrp="1"/>
          </p:cNvSpPr>
          <p:nvPr>
            <p:ph type="title"/>
          </p:nvPr>
        </p:nvSpPr>
        <p:spPr>
          <a:xfrm>
            <a:off x="1985964" y="512763"/>
            <a:ext cx="8220075" cy="1077912"/>
          </a:xfrm>
        </p:spPr>
        <p:txBody>
          <a:bodyPr rtlCol="0"/>
          <a:lstStyle/>
          <a:p>
            <a:pPr eaLnBrk="1" fontAlgn="auto" hangingPunct="1">
              <a:spcAft>
                <a:spcPts val="0"/>
              </a:spcAft>
              <a:defRPr/>
            </a:pPr>
            <a:r>
              <a:rPr lang="en-GB" altLang="en-US" sz="3200" dirty="0">
                <a:solidFill>
                  <a:schemeClr val="accent3">
                    <a:lumMod val="50000"/>
                  </a:schemeClr>
                </a:solidFill>
                <a:latin typeface="Twinkl" pitchFamily="2" charset="0"/>
              </a:rPr>
              <a:t>Types of Nutrients - Water</a:t>
            </a:r>
            <a:endParaRPr lang="en-GB" sz="3200" dirty="0">
              <a:solidFill>
                <a:schemeClr val="accent3">
                  <a:lumMod val="50000"/>
                </a:schemeClr>
              </a:solidFill>
              <a:latin typeface="Twinkl" pitchFamily="2" charset="0"/>
            </a:endParaRPr>
          </a:p>
        </p:txBody>
      </p:sp>
      <p:sp>
        <p:nvSpPr>
          <p:cNvPr id="28678" name="Rectangle 8">
            <a:extLst>
              <a:ext uri="{FF2B5EF4-FFF2-40B4-BE49-F238E27FC236}">
                <a16:creationId xmlns:a16="http://schemas.microsoft.com/office/drawing/2014/main" id="{99305AB1-6FE5-4F3A-928A-08370DF186E5}"/>
              </a:ext>
            </a:extLst>
          </p:cNvPr>
          <p:cNvSpPr>
            <a:spLocks noChangeArrowheads="1"/>
          </p:cNvSpPr>
          <p:nvPr/>
        </p:nvSpPr>
        <p:spPr bwMode="auto">
          <a:xfrm>
            <a:off x="4929188" y="2879726"/>
            <a:ext cx="170021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endParaRPr lang="en-GB" altLang="en-US" sz="1200">
              <a:solidFill>
                <a:schemeClr val="tx1"/>
              </a:solidFill>
            </a:endParaRPr>
          </a:p>
        </p:txBody>
      </p:sp>
      <p:sp>
        <p:nvSpPr>
          <p:cNvPr id="28679" name="Rectangle 9">
            <a:extLst>
              <a:ext uri="{FF2B5EF4-FFF2-40B4-BE49-F238E27FC236}">
                <a16:creationId xmlns:a16="http://schemas.microsoft.com/office/drawing/2014/main" id="{07E5D89B-459A-48B0-BA9E-AE88F17371C9}"/>
              </a:ext>
            </a:extLst>
          </p:cNvPr>
          <p:cNvSpPr>
            <a:spLocks noChangeArrowheads="1"/>
          </p:cNvSpPr>
          <p:nvPr/>
        </p:nvSpPr>
        <p:spPr bwMode="auto">
          <a:xfrm>
            <a:off x="7481888" y="1716088"/>
            <a:ext cx="2290762" cy="1649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lgn="ctr" eaLnBrk="1" hangingPunct="1">
              <a:spcBef>
                <a:spcPct val="0"/>
              </a:spcBef>
              <a:buFontTx/>
              <a:buNone/>
            </a:pPr>
            <a:r>
              <a:rPr lang="en-GB" altLang="en-US" sz="1600">
                <a:solidFill>
                  <a:schemeClr val="tx1"/>
                </a:solidFill>
                <a:latin typeface="Twinkl" panose="020B0604020202020204" pitchFamily="2" charset="0"/>
              </a:rPr>
              <a:t>Foods high in water include:</a:t>
            </a:r>
          </a:p>
          <a:p>
            <a:pPr algn="ctr" eaLnBrk="1" hangingPunct="1">
              <a:spcBef>
                <a:spcPct val="0"/>
              </a:spcBef>
              <a:buFontTx/>
              <a:buNone/>
            </a:pPr>
            <a:endParaRPr lang="en-GB" altLang="en-US" sz="1600">
              <a:solidFill>
                <a:schemeClr val="tx1"/>
              </a:solidFill>
              <a:latin typeface="Twinkl" panose="020B0604020202020204" pitchFamily="2" charset="0"/>
            </a:endParaRPr>
          </a:p>
          <a:p>
            <a:pPr algn="ctr" eaLnBrk="1" hangingPunct="1">
              <a:spcBef>
                <a:spcPct val="0"/>
              </a:spcBef>
              <a:buFontTx/>
              <a:buNone/>
            </a:pPr>
            <a:r>
              <a:rPr lang="en-GB" altLang="en-US" sz="1600">
                <a:solidFill>
                  <a:schemeClr val="tx1"/>
                </a:solidFill>
                <a:latin typeface="Twinkl" panose="020B0604020202020204" pitchFamily="2" charset="0"/>
              </a:rPr>
              <a:t>Tomatoes</a:t>
            </a:r>
          </a:p>
          <a:p>
            <a:pPr algn="ctr" eaLnBrk="1" hangingPunct="1">
              <a:spcBef>
                <a:spcPct val="0"/>
              </a:spcBef>
              <a:buFontTx/>
              <a:buNone/>
            </a:pPr>
            <a:r>
              <a:rPr lang="en-GB" altLang="en-US" sz="1600">
                <a:solidFill>
                  <a:schemeClr val="tx1"/>
                </a:solidFill>
                <a:latin typeface="Twinkl" panose="020B0604020202020204" pitchFamily="2" charset="0"/>
              </a:rPr>
              <a:t>Cucumbers</a:t>
            </a:r>
          </a:p>
          <a:p>
            <a:pPr algn="ctr" eaLnBrk="1" hangingPunct="1">
              <a:spcBef>
                <a:spcPct val="0"/>
              </a:spcBef>
              <a:buFontTx/>
              <a:buNone/>
            </a:pPr>
            <a:r>
              <a:rPr lang="en-GB" altLang="en-US" sz="1600">
                <a:solidFill>
                  <a:schemeClr val="tx1"/>
                </a:solidFill>
                <a:latin typeface="Twinkl" panose="020B0604020202020204" pitchFamily="2" charset="0"/>
              </a:rPr>
              <a:t>Lettuce</a:t>
            </a:r>
          </a:p>
          <a:p>
            <a:pPr algn="ctr" eaLnBrk="1" hangingPunct="1">
              <a:spcBef>
                <a:spcPct val="0"/>
              </a:spcBef>
              <a:buFontTx/>
              <a:buNone/>
            </a:pPr>
            <a:r>
              <a:rPr lang="en-GB" altLang="en-US" sz="1600">
                <a:solidFill>
                  <a:schemeClr val="tx1"/>
                </a:solidFill>
                <a:latin typeface="Twinkl" panose="020B0604020202020204" pitchFamily="2" charset="0"/>
              </a:rPr>
              <a:t>Strawberries</a:t>
            </a:r>
          </a:p>
        </p:txBody>
      </p:sp>
      <p:sp>
        <p:nvSpPr>
          <p:cNvPr id="15" name="Rounded Rectangle 14">
            <a:extLst>
              <a:ext uri="{FF2B5EF4-FFF2-40B4-BE49-F238E27FC236}">
                <a16:creationId xmlns:a16="http://schemas.microsoft.com/office/drawing/2014/main" id="{E4756468-EE39-450F-9AF2-23120B5B98DC}"/>
              </a:ext>
            </a:extLst>
          </p:cNvPr>
          <p:cNvSpPr/>
          <p:nvPr/>
        </p:nvSpPr>
        <p:spPr>
          <a:xfrm>
            <a:off x="2279650" y="1652589"/>
            <a:ext cx="3848100" cy="1768475"/>
          </a:xfrm>
          <a:prstGeom prst="roundRect">
            <a:avLst/>
          </a:prstGeom>
          <a:solidFill>
            <a:schemeClr val="bg1"/>
          </a:solidFill>
          <a:ln w="158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8681" name="Rectangle 2">
            <a:extLst>
              <a:ext uri="{FF2B5EF4-FFF2-40B4-BE49-F238E27FC236}">
                <a16:creationId xmlns:a16="http://schemas.microsoft.com/office/drawing/2014/main" id="{82E23676-C173-48BD-B5AE-2A3ED546EEB6}"/>
              </a:ext>
            </a:extLst>
          </p:cNvPr>
          <p:cNvSpPr>
            <a:spLocks noChangeArrowheads="1"/>
          </p:cNvSpPr>
          <p:nvPr/>
        </p:nvSpPr>
        <p:spPr bwMode="auto">
          <a:xfrm>
            <a:off x="2325688" y="1757363"/>
            <a:ext cx="3816350" cy="1871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1600">
                <a:solidFill>
                  <a:schemeClr val="tx1"/>
                </a:solidFill>
                <a:latin typeface="Twinkl" panose="020B0604020202020204" pitchFamily="2" charset="0"/>
              </a:rPr>
              <a:t>Water helps to move nutrients in your body and get rid of waste that you don’t need. It is an essential nutrient for our survival. While it is really important to drink plenty of water, it is also important to remember that many foods contain water also.</a:t>
            </a:r>
          </a:p>
          <a:p>
            <a:pPr algn="ctr" eaLnBrk="1" hangingPunct="1">
              <a:spcBef>
                <a:spcPct val="0"/>
              </a:spcBef>
              <a:buFontTx/>
              <a:buNone/>
            </a:pPr>
            <a:endParaRPr lang="en-GB" altLang="en-US" sz="1600" b="1">
              <a:solidFill>
                <a:schemeClr val="tx1"/>
              </a:solidFill>
              <a:latin typeface="Sassoon Infant Md" pitchFamily="50" charset="0"/>
            </a:endParaRPr>
          </a:p>
        </p:txBody>
      </p:sp>
      <p:grpSp>
        <p:nvGrpSpPr>
          <p:cNvPr id="28682" name="Group 1">
            <a:extLst>
              <a:ext uri="{FF2B5EF4-FFF2-40B4-BE49-F238E27FC236}">
                <a16:creationId xmlns:a16="http://schemas.microsoft.com/office/drawing/2014/main" id="{C4C2AB30-9F0D-412A-AE40-5D18EFBC9D90}"/>
              </a:ext>
            </a:extLst>
          </p:cNvPr>
          <p:cNvGrpSpPr>
            <a:grpSpLocks/>
          </p:cNvGrpSpPr>
          <p:nvPr/>
        </p:nvGrpSpPr>
        <p:grpSpPr bwMode="auto">
          <a:xfrm>
            <a:off x="4122739" y="3927476"/>
            <a:ext cx="4448175" cy="2043113"/>
            <a:chOff x="2251623" y="3649658"/>
            <a:chExt cx="5421502" cy="2489674"/>
          </a:xfrm>
        </p:grpSpPr>
        <p:pic>
          <p:nvPicPr>
            <p:cNvPr id="28683" name="Picture 26">
              <a:extLst>
                <a:ext uri="{FF2B5EF4-FFF2-40B4-BE49-F238E27FC236}">
                  <a16:creationId xmlns:a16="http://schemas.microsoft.com/office/drawing/2014/main" id="{73AD7030-3396-406E-8116-04D43D9BE3D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887249">
              <a:off x="4034218" y="4260363"/>
              <a:ext cx="2399596" cy="1369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84" name="Picture 17">
              <a:extLst>
                <a:ext uri="{FF2B5EF4-FFF2-40B4-BE49-F238E27FC236}">
                  <a16:creationId xmlns:a16="http://schemas.microsoft.com/office/drawing/2014/main" id="{8285CAFF-E8C3-4496-95CB-0488D222AB9A}"/>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991571" y="5095521"/>
              <a:ext cx="1053834" cy="985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85" name="Picture 21">
              <a:extLst>
                <a:ext uri="{FF2B5EF4-FFF2-40B4-BE49-F238E27FC236}">
                  <a16:creationId xmlns:a16="http://schemas.microsoft.com/office/drawing/2014/main" id="{0805DFD6-A13F-415F-BB8F-A7D35F5C9565}"/>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704260" y="4405100"/>
              <a:ext cx="1968865" cy="1719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86" name="Picture 19">
              <a:extLst>
                <a:ext uri="{FF2B5EF4-FFF2-40B4-BE49-F238E27FC236}">
                  <a16:creationId xmlns:a16="http://schemas.microsoft.com/office/drawing/2014/main" id="{23216A84-AF24-4408-A0E6-AC65DE6D7871}"/>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003841" y="4766734"/>
              <a:ext cx="1053834" cy="985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87" name="Picture 18">
              <a:extLst>
                <a:ext uri="{FF2B5EF4-FFF2-40B4-BE49-F238E27FC236}">
                  <a16:creationId xmlns:a16="http://schemas.microsoft.com/office/drawing/2014/main" id="{7AA47899-15E2-4225-BA85-5E4C436EC799}"/>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692589" y="5060879"/>
              <a:ext cx="1053834" cy="985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88" name="Picture 27">
              <a:extLst>
                <a:ext uri="{FF2B5EF4-FFF2-40B4-BE49-F238E27FC236}">
                  <a16:creationId xmlns:a16="http://schemas.microsoft.com/office/drawing/2014/main" id="{34003CC3-0D5B-44DE-825E-777D5453AB1D}"/>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2251623" y="3649658"/>
              <a:ext cx="1941930" cy="2252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89" name="Picture 20">
              <a:extLst>
                <a:ext uri="{FF2B5EF4-FFF2-40B4-BE49-F238E27FC236}">
                  <a16:creationId xmlns:a16="http://schemas.microsoft.com/office/drawing/2014/main" id="{9A4FABE0-0F3A-4027-ADC1-93327D7BB19D}"/>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587365" y="5081286"/>
              <a:ext cx="1053834" cy="985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90" name="Picture 22">
              <a:extLst>
                <a:ext uri="{FF2B5EF4-FFF2-40B4-BE49-F238E27FC236}">
                  <a16:creationId xmlns:a16="http://schemas.microsoft.com/office/drawing/2014/main" id="{777D9B7D-989A-4998-9B9A-88FD9977AB82}"/>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3537083" y="5048251"/>
              <a:ext cx="656256" cy="806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91" name="Picture 23">
              <a:extLst>
                <a:ext uri="{FF2B5EF4-FFF2-40B4-BE49-F238E27FC236}">
                  <a16:creationId xmlns:a16="http://schemas.microsoft.com/office/drawing/2014/main" id="{7635881F-2BE0-47C7-89B1-9D27C5ED1F9C}"/>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3080542" y="5006997"/>
              <a:ext cx="656256" cy="806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92" name="Picture 24">
              <a:extLst>
                <a:ext uri="{FF2B5EF4-FFF2-40B4-BE49-F238E27FC236}">
                  <a16:creationId xmlns:a16="http://schemas.microsoft.com/office/drawing/2014/main" id="{A4144358-8A3F-4920-A7EA-06CFED385438}"/>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3637640" y="5326632"/>
              <a:ext cx="656256" cy="806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93" name="Picture 25">
              <a:extLst>
                <a:ext uri="{FF2B5EF4-FFF2-40B4-BE49-F238E27FC236}">
                  <a16:creationId xmlns:a16="http://schemas.microsoft.com/office/drawing/2014/main" id="{BCFA27E0-053E-40DD-B879-0822DD125E1E}"/>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rot="-1702073">
              <a:off x="3063856" y="5333200"/>
              <a:ext cx="656256" cy="806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2F42C807-57F2-4A25-9D22-62B23F17DAF6}"/>
              </a:ext>
            </a:extLst>
          </p:cNvPr>
          <p:cNvSpPr/>
          <p:nvPr/>
        </p:nvSpPr>
        <p:spPr>
          <a:xfrm>
            <a:off x="2279650" y="512763"/>
            <a:ext cx="7632700" cy="982662"/>
          </a:xfrm>
          <a:prstGeom prst="roundRect">
            <a:avLst/>
          </a:prstGeom>
          <a:solidFill>
            <a:schemeClr val="accent1">
              <a:lumMod val="60000"/>
              <a:lumOff val="40000"/>
              <a:alpha val="1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 name="Title 5">
            <a:extLst>
              <a:ext uri="{FF2B5EF4-FFF2-40B4-BE49-F238E27FC236}">
                <a16:creationId xmlns:a16="http://schemas.microsoft.com/office/drawing/2014/main" id="{D3FDB044-F1AC-4BD0-95B0-F0A75C73F2B3}"/>
              </a:ext>
            </a:extLst>
          </p:cNvPr>
          <p:cNvSpPr>
            <a:spLocks noGrp="1"/>
          </p:cNvSpPr>
          <p:nvPr>
            <p:ph type="title"/>
          </p:nvPr>
        </p:nvSpPr>
        <p:spPr>
          <a:xfrm>
            <a:off x="1985964" y="512763"/>
            <a:ext cx="8220075" cy="1077912"/>
          </a:xfrm>
        </p:spPr>
        <p:txBody>
          <a:bodyPr rtlCol="0"/>
          <a:lstStyle/>
          <a:p>
            <a:pPr eaLnBrk="1" fontAlgn="auto" hangingPunct="1">
              <a:spcAft>
                <a:spcPts val="0"/>
              </a:spcAft>
              <a:defRPr/>
            </a:pPr>
            <a:r>
              <a:rPr lang="en-GB" altLang="en-US" sz="3200" dirty="0">
                <a:solidFill>
                  <a:schemeClr val="accent3">
                    <a:lumMod val="50000"/>
                  </a:schemeClr>
                </a:solidFill>
                <a:latin typeface="Twinkl" pitchFamily="2" charset="0"/>
              </a:rPr>
              <a:t>Types of Nutrients - Fibre</a:t>
            </a:r>
            <a:endParaRPr lang="en-GB" sz="3200" dirty="0">
              <a:solidFill>
                <a:schemeClr val="accent3">
                  <a:lumMod val="50000"/>
                </a:schemeClr>
              </a:solidFill>
              <a:latin typeface="Twinkl" pitchFamily="2" charset="0"/>
            </a:endParaRPr>
          </a:p>
        </p:txBody>
      </p:sp>
      <p:sp>
        <p:nvSpPr>
          <p:cNvPr id="29700" name="Rectangle 8">
            <a:extLst>
              <a:ext uri="{FF2B5EF4-FFF2-40B4-BE49-F238E27FC236}">
                <a16:creationId xmlns:a16="http://schemas.microsoft.com/office/drawing/2014/main" id="{71228155-4EDC-4AEC-BB76-317696915A58}"/>
              </a:ext>
            </a:extLst>
          </p:cNvPr>
          <p:cNvSpPr>
            <a:spLocks noChangeArrowheads="1"/>
          </p:cNvSpPr>
          <p:nvPr/>
        </p:nvSpPr>
        <p:spPr bwMode="auto">
          <a:xfrm>
            <a:off x="4929188" y="2879726"/>
            <a:ext cx="170021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endParaRPr lang="en-GB" altLang="en-US" sz="1200">
              <a:solidFill>
                <a:schemeClr val="tx1"/>
              </a:solidFill>
            </a:endParaRPr>
          </a:p>
        </p:txBody>
      </p:sp>
      <p:sp>
        <p:nvSpPr>
          <p:cNvPr id="29701" name="Rectangle 9">
            <a:extLst>
              <a:ext uri="{FF2B5EF4-FFF2-40B4-BE49-F238E27FC236}">
                <a16:creationId xmlns:a16="http://schemas.microsoft.com/office/drawing/2014/main" id="{3AE76ABF-8FEB-4317-905D-FDFD7D121A64}"/>
              </a:ext>
            </a:extLst>
          </p:cNvPr>
          <p:cNvSpPr>
            <a:spLocks noChangeArrowheads="1"/>
          </p:cNvSpPr>
          <p:nvPr/>
        </p:nvSpPr>
        <p:spPr bwMode="auto">
          <a:xfrm>
            <a:off x="6927851" y="1812926"/>
            <a:ext cx="2290763" cy="2087563"/>
          </a:xfrm>
          <a:prstGeom prst="rect">
            <a:avLst/>
          </a:prstGeom>
          <a:noFill/>
          <a:ln w="28575">
            <a:solidFill>
              <a:srgbClr val="005DA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lgn="ctr" eaLnBrk="1" hangingPunct="1">
              <a:spcBef>
                <a:spcPct val="0"/>
              </a:spcBef>
              <a:buFontTx/>
              <a:buNone/>
            </a:pPr>
            <a:endParaRPr lang="en-GB" altLang="en-US" sz="1600">
              <a:solidFill>
                <a:schemeClr val="tx1"/>
              </a:solidFill>
              <a:latin typeface="Twinkl" panose="020B0604020202020204" pitchFamily="2" charset="0"/>
            </a:endParaRPr>
          </a:p>
          <a:p>
            <a:pPr algn="ctr" eaLnBrk="1" hangingPunct="1">
              <a:spcBef>
                <a:spcPct val="0"/>
              </a:spcBef>
              <a:buFontTx/>
              <a:buNone/>
            </a:pPr>
            <a:r>
              <a:rPr lang="en-GB" altLang="en-US" sz="1600">
                <a:solidFill>
                  <a:schemeClr val="tx1"/>
                </a:solidFill>
                <a:latin typeface="Twinkl" panose="020B0604020202020204" pitchFamily="2" charset="0"/>
              </a:rPr>
              <a:t>Foods high in fibre include:</a:t>
            </a:r>
          </a:p>
          <a:p>
            <a:pPr algn="ctr" eaLnBrk="1" hangingPunct="1">
              <a:spcBef>
                <a:spcPct val="0"/>
              </a:spcBef>
              <a:buFontTx/>
              <a:buNone/>
            </a:pPr>
            <a:endParaRPr lang="en-GB" altLang="en-US" sz="1600">
              <a:solidFill>
                <a:schemeClr val="tx1"/>
              </a:solidFill>
              <a:latin typeface="Twinkl" panose="020B0604020202020204" pitchFamily="2" charset="0"/>
            </a:endParaRPr>
          </a:p>
          <a:p>
            <a:pPr algn="ctr" eaLnBrk="1" hangingPunct="1">
              <a:spcBef>
                <a:spcPct val="0"/>
              </a:spcBef>
              <a:buFontTx/>
              <a:buNone/>
            </a:pPr>
            <a:r>
              <a:rPr lang="en-GB" altLang="en-US" sz="1600">
                <a:solidFill>
                  <a:schemeClr val="tx1"/>
                </a:solidFill>
                <a:latin typeface="Twinkl" panose="020B0604020202020204" pitchFamily="2" charset="0"/>
              </a:rPr>
              <a:t>Cereal</a:t>
            </a:r>
          </a:p>
          <a:p>
            <a:pPr algn="ctr" eaLnBrk="1" hangingPunct="1">
              <a:spcBef>
                <a:spcPct val="0"/>
              </a:spcBef>
              <a:buFontTx/>
              <a:buNone/>
            </a:pPr>
            <a:r>
              <a:rPr lang="en-GB" altLang="en-US" sz="1600">
                <a:solidFill>
                  <a:schemeClr val="tx1"/>
                </a:solidFill>
                <a:latin typeface="Twinkl" panose="020B0604020202020204" pitchFamily="2" charset="0"/>
              </a:rPr>
              <a:t>Apples</a:t>
            </a:r>
          </a:p>
          <a:p>
            <a:pPr algn="ctr" eaLnBrk="1" hangingPunct="1">
              <a:spcBef>
                <a:spcPct val="0"/>
              </a:spcBef>
              <a:buFontTx/>
              <a:buNone/>
            </a:pPr>
            <a:r>
              <a:rPr lang="en-GB" altLang="en-US" sz="1600">
                <a:solidFill>
                  <a:schemeClr val="tx1"/>
                </a:solidFill>
                <a:latin typeface="Twinkl" panose="020B0604020202020204" pitchFamily="2" charset="0"/>
              </a:rPr>
              <a:t>Wholegrain bread</a:t>
            </a:r>
          </a:p>
          <a:p>
            <a:pPr algn="ctr" eaLnBrk="1" hangingPunct="1">
              <a:spcBef>
                <a:spcPct val="0"/>
              </a:spcBef>
              <a:buFontTx/>
              <a:buNone/>
            </a:pPr>
            <a:r>
              <a:rPr lang="en-GB" altLang="en-US" sz="1600">
                <a:solidFill>
                  <a:schemeClr val="tx1"/>
                </a:solidFill>
                <a:latin typeface="Twinkl" panose="020B0604020202020204" pitchFamily="2" charset="0"/>
              </a:rPr>
              <a:t>Lentils</a:t>
            </a:r>
          </a:p>
          <a:p>
            <a:pPr algn="ctr" eaLnBrk="1" hangingPunct="1">
              <a:spcBef>
                <a:spcPct val="0"/>
              </a:spcBef>
              <a:buFontTx/>
              <a:buNone/>
            </a:pPr>
            <a:endParaRPr lang="en-GB" altLang="en-US" sz="1600">
              <a:solidFill>
                <a:schemeClr val="tx1"/>
              </a:solidFill>
              <a:latin typeface="Twinkl" panose="020B0604020202020204" pitchFamily="2" charset="0"/>
            </a:endParaRPr>
          </a:p>
        </p:txBody>
      </p:sp>
      <p:grpSp>
        <p:nvGrpSpPr>
          <p:cNvPr id="29702" name="Group 1">
            <a:extLst>
              <a:ext uri="{FF2B5EF4-FFF2-40B4-BE49-F238E27FC236}">
                <a16:creationId xmlns:a16="http://schemas.microsoft.com/office/drawing/2014/main" id="{678362CC-EAB8-4EF8-A500-21A671CC496C}"/>
              </a:ext>
            </a:extLst>
          </p:cNvPr>
          <p:cNvGrpSpPr>
            <a:grpSpLocks/>
          </p:cNvGrpSpPr>
          <p:nvPr/>
        </p:nvGrpSpPr>
        <p:grpSpPr bwMode="auto">
          <a:xfrm>
            <a:off x="6005513" y="4060825"/>
            <a:ext cx="3505200" cy="2076450"/>
            <a:chOff x="4219331" y="3779243"/>
            <a:chExt cx="3906126" cy="2313582"/>
          </a:xfrm>
        </p:grpSpPr>
        <p:pic>
          <p:nvPicPr>
            <p:cNvPr id="29706" name="Picture 17">
              <a:extLst>
                <a:ext uri="{FF2B5EF4-FFF2-40B4-BE49-F238E27FC236}">
                  <a16:creationId xmlns:a16="http://schemas.microsoft.com/office/drawing/2014/main" id="{9A93A785-E045-4620-8D10-88781B39D78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219331" y="4611421"/>
              <a:ext cx="2675977" cy="12703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7" name="Picture 18">
              <a:extLst>
                <a:ext uri="{FF2B5EF4-FFF2-40B4-BE49-F238E27FC236}">
                  <a16:creationId xmlns:a16="http://schemas.microsoft.com/office/drawing/2014/main" id="{98A00B2A-A092-4D0C-A6A1-FEC727F9F2D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726758" y="3779243"/>
              <a:ext cx="1398699" cy="2038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8" name="Picture 13">
              <a:extLst>
                <a:ext uri="{FF2B5EF4-FFF2-40B4-BE49-F238E27FC236}">
                  <a16:creationId xmlns:a16="http://schemas.microsoft.com/office/drawing/2014/main" id="{61C862C2-BAF9-4DAF-87FE-CC28D74925F2}"/>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814898" y="5136579"/>
              <a:ext cx="838574" cy="811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9" name="Picture 14">
              <a:extLst>
                <a:ext uri="{FF2B5EF4-FFF2-40B4-BE49-F238E27FC236}">
                  <a16:creationId xmlns:a16="http://schemas.microsoft.com/office/drawing/2014/main" id="{09D6188E-DD55-4F20-9182-EC0AAE807959}"/>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692653" y="5056815"/>
              <a:ext cx="894780" cy="865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10" name="Picture 16">
              <a:extLst>
                <a:ext uri="{FF2B5EF4-FFF2-40B4-BE49-F238E27FC236}">
                  <a16:creationId xmlns:a16="http://schemas.microsoft.com/office/drawing/2014/main" id="{62B2E1C3-C206-4BCC-BBFB-7F90716F98E7}"/>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301202" y="5269516"/>
              <a:ext cx="851112" cy="8233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9703" name="Picture 2">
            <a:extLst>
              <a:ext uri="{FF2B5EF4-FFF2-40B4-BE49-F238E27FC236}">
                <a16:creationId xmlns:a16="http://schemas.microsoft.com/office/drawing/2014/main" id="{E3C6AD45-A4FA-4D5B-BB88-1357447A0E1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l="10512" t="18993" r="-1247" b="24139"/>
          <a:stretch>
            <a:fillRect/>
          </a:stretch>
        </p:blipFill>
        <p:spPr bwMode="auto">
          <a:xfrm>
            <a:off x="1725613" y="2500314"/>
            <a:ext cx="4400550" cy="3900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4" name="Picture 6">
            <a:extLst>
              <a:ext uri="{FF2B5EF4-FFF2-40B4-BE49-F238E27FC236}">
                <a16:creationId xmlns:a16="http://schemas.microsoft.com/office/drawing/2014/main" id="{D76F9AAD-8EEE-4ADF-9182-B3F142B2563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625976" y="1812926"/>
            <a:ext cx="1751013" cy="228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5" name="Rectangle 2">
            <a:extLst>
              <a:ext uri="{FF2B5EF4-FFF2-40B4-BE49-F238E27FC236}">
                <a16:creationId xmlns:a16="http://schemas.microsoft.com/office/drawing/2014/main" id="{E2BF3967-0665-4A1E-A72E-AC2907D0DFA5}"/>
              </a:ext>
            </a:extLst>
          </p:cNvPr>
          <p:cNvSpPr>
            <a:spLocks noChangeArrowheads="1"/>
          </p:cNvSpPr>
          <p:nvPr/>
        </p:nvSpPr>
        <p:spPr bwMode="auto">
          <a:xfrm>
            <a:off x="4738689" y="2036763"/>
            <a:ext cx="1558925" cy="1338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lgn="ctr" eaLnBrk="1" hangingPunct="1">
              <a:spcBef>
                <a:spcPct val="0"/>
              </a:spcBef>
              <a:buFontTx/>
              <a:buNone/>
            </a:pPr>
            <a:r>
              <a:rPr lang="en-GB" altLang="en-US" b="1">
                <a:solidFill>
                  <a:schemeClr val="tx1"/>
                </a:solidFill>
                <a:latin typeface="Twinkl" panose="020B0604020202020204" pitchFamily="2" charset="0"/>
              </a:rPr>
              <a:t>Fibre helps you to digest the food that you have eaten. </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ounded Rectangle 20">
            <a:extLst>
              <a:ext uri="{FF2B5EF4-FFF2-40B4-BE49-F238E27FC236}">
                <a16:creationId xmlns:a16="http://schemas.microsoft.com/office/drawing/2014/main" id="{4B72BCEA-9652-4862-8086-9F4F223DF757}"/>
              </a:ext>
            </a:extLst>
          </p:cNvPr>
          <p:cNvSpPr/>
          <p:nvPr/>
        </p:nvSpPr>
        <p:spPr>
          <a:xfrm>
            <a:off x="2279651" y="1590675"/>
            <a:ext cx="1749425" cy="566738"/>
          </a:xfrm>
          <a:prstGeom prst="roundRect">
            <a:avLst/>
          </a:prstGeom>
          <a:solidFill>
            <a:srgbClr val="00B050">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4" name="Rounded Rectangle 3">
            <a:extLst>
              <a:ext uri="{FF2B5EF4-FFF2-40B4-BE49-F238E27FC236}">
                <a16:creationId xmlns:a16="http://schemas.microsoft.com/office/drawing/2014/main" id="{BF2D1B7B-87D1-4BA6-BCCC-D32CC1F1B637}"/>
              </a:ext>
            </a:extLst>
          </p:cNvPr>
          <p:cNvSpPr/>
          <p:nvPr/>
        </p:nvSpPr>
        <p:spPr>
          <a:xfrm>
            <a:off x="2279650" y="542926"/>
            <a:ext cx="7632700" cy="949325"/>
          </a:xfrm>
          <a:prstGeom prst="roundRect">
            <a:avLst/>
          </a:prstGeom>
          <a:solidFill>
            <a:schemeClr val="accent1">
              <a:lumMod val="60000"/>
              <a:lumOff val="40000"/>
              <a:alpha val="1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 name="Title 5">
            <a:extLst>
              <a:ext uri="{FF2B5EF4-FFF2-40B4-BE49-F238E27FC236}">
                <a16:creationId xmlns:a16="http://schemas.microsoft.com/office/drawing/2014/main" id="{FC9FB635-D7E3-40E2-9F18-53F3E064D1AA}"/>
              </a:ext>
            </a:extLst>
          </p:cNvPr>
          <p:cNvSpPr>
            <a:spLocks noGrp="1"/>
          </p:cNvSpPr>
          <p:nvPr>
            <p:ph type="title"/>
          </p:nvPr>
        </p:nvSpPr>
        <p:spPr>
          <a:xfrm>
            <a:off x="1985964" y="512763"/>
            <a:ext cx="8220075" cy="1077912"/>
          </a:xfrm>
        </p:spPr>
        <p:txBody>
          <a:bodyPr rtlCol="0"/>
          <a:lstStyle/>
          <a:p>
            <a:pPr eaLnBrk="1" fontAlgn="auto" hangingPunct="1">
              <a:spcAft>
                <a:spcPts val="0"/>
              </a:spcAft>
              <a:defRPr/>
            </a:pPr>
            <a:r>
              <a:rPr lang="en-GB" altLang="en-US" sz="3400" dirty="0">
                <a:solidFill>
                  <a:schemeClr val="accent3">
                    <a:lumMod val="50000"/>
                  </a:schemeClr>
                </a:solidFill>
                <a:latin typeface="Twinkl" pitchFamily="2" charset="0"/>
              </a:rPr>
              <a:t>Can We All Eat Every Type of Food?</a:t>
            </a:r>
            <a:endParaRPr lang="en-GB" sz="3400" dirty="0">
              <a:solidFill>
                <a:schemeClr val="accent3">
                  <a:lumMod val="50000"/>
                </a:schemeClr>
              </a:solidFill>
              <a:latin typeface="Twinkl" pitchFamily="2" charset="0"/>
            </a:endParaRPr>
          </a:p>
        </p:txBody>
      </p:sp>
      <p:sp>
        <p:nvSpPr>
          <p:cNvPr id="30725" name="TextBox 6">
            <a:extLst>
              <a:ext uri="{FF2B5EF4-FFF2-40B4-BE49-F238E27FC236}">
                <a16:creationId xmlns:a16="http://schemas.microsoft.com/office/drawing/2014/main" id="{8ED4FAEB-5EE7-4BCD-A54F-E6511E134E8E}"/>
              </a:ext>
            </a:extLst>
          </p:cNvPr>
          <p:cNvSpPr txBox="1">
            <a:spLocks noChangeArrowheads="1"/>
          </p:cNvSpPr>
          <p:nvPr/>
        </p:nvSpPr>
        <p:spPr bwMode="auto">
          <a:xfrm>
            <a:off x="2279651" y="1685925"/>
            <a:ext cx="17494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2000" b="1">
                <a:solidFill>
                  <a:schemeClr val="accent2"/>
                </a:solidFill>
                <a:latin typeface="Twinkl" panose="020B0604020202020204" pitchFamily="2" charset="0"/>
              </a:rPr>
              <a:t>Food Allergy</a:t>
            </a:r>
          </a:p>
        </p:txBody>
      </p:sp>
      <p:sp>
        <p:nvSpPr>
          <p:cNvPr id="30726" name="Rectangle 1">
            <a:extLst>
              <a:ext uri="{FF2B5EF4-FFF2-40B4-BE49-F238E27FC236}">
                <a16:creationId xmlns:a16="http://schemas.microsoft.com/office/drawing/2014/main" id="{89FA70AD-F527-47FF-9027-FE283B106002}"/>
              </a:ext>
            </a:extLst>
          </p:cNvPr>
          <p:cNvSpPr>
            <a:spLocks noChangeArrowheads="1"/>
          </p:cNvSpPr>
          <p:nvPr/>
        </p:nvSpPr>
        <p:spPr bwMode="auto">
          <a:xfrm>
            <a:off x="2279650" y="2203450"/>
            <a:ext cx="3238500" cy="403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US" altLang="en-US" sz="1600">
                <a:solidFill>
                  <a:schemeClr val="tx1"/>
                </a:solidFill>
                <a:latin typeface="Twinkl" panose="020B0604020202020204" pitchFamily="2" charset="0"/>
              </a:rPr>
              <a:t>Food allergies are rare. About 2% of the population and 8% of children under the age of three are affected.</a:t>
            </a:r>
          </a:p>
          <a:p>
            <a:pPr eaLnBrk="1" hangingPunct="1">
              <a:lnSpc>
                <a:spcPct val="100000"/>
              </a:lnSpc>
              <a:spcBef>
                <a:spcPct val="0"/>
              </a:spcBef>
              <a:buFontTx/>
              <a:buNone/>
            </a:pPr>
            <a:endParaRPr lang="en-US" altLang="en-US" sz="1600">
              <a:solidFill>
                <a:schemeClr val="tx1"/>
              </a:solidFill>
              <a:latin typeface="Twinkl" panose="020B0604020202020204" pitchFamily="2" charset="0"/>
            </a:endParaRPr>
          </a:p>
          <a:p>
            <a:pPr eaLnBrk="1" hangingPunct="1">
              <a:lnSpc>
                <a:spcPct val="100000"/>
              </a:lnSpc>
              <a:spcBef>
                <a:spcPct val="0"/>
              </a:spcBef>
              <a:buFontTx/>
              <a:buNone/>
            </a:pPr>
            <a:r>
              <a:rPr lang="en-US" altLang="en-US" sz="1600">
                <a:solidFill>
                  <a:schemeClr val="tx1"/>
                </a:solidFill>
                <a:latin typeface="Twinkl" panose="020B0604020202020204" pitchFamily="2" charset="0"/>
              </a:rPr>
              <a:t>A food allergy is a rapid reaction to a food by your immune system. It can trigger symptoms such as a rash, wheezing and itching or sometimes more seriously, can affect breathing.</a:t>
            </a:r>
          </a:p>
          <a:p>
            <a:pPr eaLnBrk="1" hangingPunct="1">
              <a:lnSpc>
                <a:spcPct val="100000"/>
              </a:lnSpc>
              <a:spcBef>
                <a:spcPct val="0"/>
              </a:spcBef>
              <a:buFontTx/>
              <a:buNone/>
            </a:pPr>
            <a:endParaRPr lang="en-US" altLang="en-US" sz="1600">
              <a:solidFill>
                <a:schemeClr val="tx1"/>
              </a:solidFill>
              <a:latin typeface="Twinkl" panose="020B0604020202020204" pitchFamily="2" charset="0"/>
            </a:endParaRPr>
          </a:p>
          <a:p>
            <a:pPr eaLnBrk="1" hangingPunct="1">
              <a:lnSpc>
                <a:spcPct val="100000"/>
              </a:lnSpc>
              <a:spcBef>
                <a:spcPct val="0"/>
              </a:spcBef>
              <a:buFontTx/>
              <a:buNone/>
            </a:pPr>
            <a:r>
              <a:rPr lang="en-US" altLang="en-US" sz="1600">
                <a:solidFill>
                  <a:schemeClr val="tx1"/>
                </a:solidFill>
                <a:latin typeface="Twinkl" panose="020B0604020202020204" pitchFamily="2" charset="0"/>
              </a:rPr>
              <a:t>The most common food allergies are to fish and shellfish and nuts, including peanuts, walnuts, hazelnuts and brazil nuts. </a:t>
            </a:r>
          </a:p>
        </p:txBody>
      </p:sp>
      <p:sp>
        <p:nvSpPr>
          <p:cNvPr id="10" name="Rounded Rectangle 9">
            <a:extLst>
              <a:ext uri="{FF2B5EF4-FFF2-40B4-BE49-F238E27FC236}">
                <a16:creationId xmlns:a16="http://schemas.microsoft.com/office/drawing/2014/main" id="{7A9CACF4-2DB9-492B-B622-2F76514AD58C}"/>
              </a:ext>
            </a:extLst>
          </p:cNvPr>
          <p:cNvSpPr/>
          <p:nvPr/>
        </p:nvSpPr>
        <p:spPr>
          <a:xfrm>
            <a:off x="6673851" y="1590675"/>
            <a:ext cx="2244725" cy="566738"/>
          </a:xfrm>
          <a:prstGeom prst="roundRect">
            <a:avLst/>
          </a:prstGeom>
          <a:solidFill>
            <a:srgbClr val="00B050">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30728" name="Rectangle 2">
            <a:extLst>
              <a:ext uri="{FF2B5EF4-FFF2-40B4-BE49-F238E27FC236}">
                <a16:creationId xmlns:a16="http://schemas.microsoft.com/office/drawing/2014/main" id="{DA3DCC93-ECD3-4811-8106-C384D69BFEA1}"/>
              </a:ext>
            </a:extLst>
          </p:cNvPr>
          <p:cNvSpPr>
            <a:spLocks noChangeArrowheads="1"/>
          </p:cNvSpPr>
          <p:nvPr/>
        </p:nvSpPr>
        <p:spPr bwMode="auto">
          <a:xfrm>
            <a:off x="6673850" y="2203451"/>
            <a:ext cx="3238500" cy="354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US" altLang="en-US" sz="1600">
                <a:solidFill>
                  <a:schemeClr val="tx1"/>
                </a:solidFill>
                <a:latin typeface="Twinkl" panose="020B0604020202020204" pitchFamily="2" charset="0"/>
              </a:rPr>
              <a:t>Food intolerances are more common than food allergies. The symptoms of food intolerance tend to come on more slowly, often many hours after eating the problem food. </a:t>
            </a:r>
          </a:p>
          <a:p>
            <a:pPr eaLnBrk="1" hangingPunct="1">
              <a:lnSpc>
                <a:spcPct val="100000"/>
              </a:lnSpc>
              <a:spcBef>
                <a:spcPct val="0"/>
              </a:spcBef>
              <a:buFontTx/>
              <a:buNone/>
            </a:pPr>
            <a:endParaRPr lang="en-US" altLang="en-US" sz="1600">
              <a:solidFill>
                <a:schemeClr val="tx1"/>
              </a:solidFill>
              <a:latin typeface="Twinkl" panose="020B0604020202020204" pitchFamily="2" charset="0"/>
            </a:endParaRPr>
          </a:p>
          <a:p>
            <a:pPr eaLnBrk="1" hangingPunct="1">
              <a:lnSpc>
                <a:spcPct val="100000"/>
              </a:lnSpc>
              <a:spcBef>
                <a:spcPct val="0"/>
              </a:spcBef>
              <a:buFontTx/>
              <a:buNone/>
            </a:pPr>
            <a:r>
              <a:rPr lang="en-US" altLang="en-US" sz="1600">
                <a:solidFill>
                  <a:schemeClr val="tx1"/>
                </a:solidFill>
                <a:latin typeface="Twinkl" panose="020B0604020202020204" pitchFamily="2" charset="0"/>
              </a:rPr>
              <a:t>Typical symptoms include bloating and stomach cramps.</a:t>
            </a:r>
          </a:p>
          <a:p>
            <a:pPr eaLnBrk="1" hangingPunct="1">
              <a:lnSpc>
                <a:spcPct val="100000"/>
              </a:lnSpc>
              <a:spcBef>
                <a:spcPct val="0"/>
              </a:spcBef>
              <a:buFontTx/>
              <a:buNone/>
            </a:pPr>
            <a:endParaRPr lang="en-US" altLang="en-US" sz="1600">
              <a:solidFill>
                <a:schemeClr val="tx1"/>
              </a:solidFill>
              <a:latin typeface="Twinkl" panose="020B0604020202020204" pitchFamily="2" charset="0"/>
            </a:endParaRPr>
          </a:p>
          <a:p>
            <a:pPr eaLnBrk="1" hangingPunct="1">
              <a:lnSpc>
                <a:spcPct val="100000"/>
              </a:lnSpc>
              <a:spcBef>
                <a:spcPct val="0"/>
              </a:spcBef>
              <a:buFontTx/>
              <a:buNone/>
            </a:pPr>
            <a:r>
              <a:rPr lang="en-US" altLang="en-US" sz="1600">
                <a:solidFill>
                  <a:schemeClr val="tx1"/>
                </a:solidFill>
                <a:latin typeface="Twinkl" panose="020B0604020202020204" pitchFamily="2" charset="0"/>
              </a:rPr>
              <a:t>It's possible to be intolerant to several different foods. This can make it difficult to identify which foods are causing the problem.</a:t>
            </a:r>
          </a:p>
        </p:txBody>
      </p:sp>
      <p:sp>
        <p:nvSpPr>
          <p:cNvPr id="30729" name="TextBox 7">
            <a:extLst>
              <a:ext uri="{FF2B5EF4-FFF2-40B4-BE49-F238E27FC236}">
                <a16:creationId xmlns:a16="http://schemas.microsoft.com/office/drawing/2014/main" id="{A7020378-61CB-4B3C-B791-7D179A230F77}"/>
              </a:ext>
            </a:extLst>
          </p:cNvPr>
          <p:cNvSpPr txBox="1">
            <a:spLocks noChangeArrowheads="1"/>
          </p:cNvSpPr>
          <p:nvPr/>
        </p:nvSpPr>
        <p:spPr bwMode="auto">
          <a:xfrm>
            <a:off x="6673851" y="1673225"/>
            <a:ext cx="22447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000" b="1">
                <a:solidFill>
                  <a:schemeClr val="accent2"/>
                </a:solidFill>
                <a:latin typeface="Twinkl" panose="020B0604020202020204" pitchFamily="2" charset="0"/>
              </a:rPr>
              <a:t>Food Intolerance</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E4C1BA0B-C5B2-4EF9-B3C7-6F756D2E8C2C}"/>
              </a:ext>
            </a:extLst>
          </p:cNvPr>
          <p:cNvSpPr/>
          <p:nvPr/>
        </p:nvSpPr>
        <p:spPr>
          <a:xfrm>
            <a:off x="2279650" y="542925"/>
            <a:ext cx="7632700" cy="941388"/>
          </a:xfrm>
          <a:prstGeom prst="roundRect">
            <a:avLst/>
          </a:prstGeom>
          <a:solidFill>
            <a:schemeClr val="accent1">
              <a:lumMod val="60000"/>
              <a:lumOff val="40000"/>
              <a:alpha val="1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 name="Title 5">
            <a:extLst>
              <a:ext uri="{FF2B5EF4-FFF2-40B4-BE49-F238E27FC236}">
                <a16:creationId xmlns:a16="http://schemas.microsoft.com/office/drawing/2014/main" id="{D4ED6569-8400-4899-8F0A-60116ABC9060}"/>
              </a:ext>
            </a:extLst>
          </p:cNvPr>
          <p:cNvSpPr>
            <a:spLocks noGrp="1"/>
          </p:cNvSpPr>
          <p:nvPr>
            <p:ph type="title"/>
          </p:nvPr>
        </p:nvSpPr>
        <p:spPr>
          <a:xfrm>
            <a:off x="1985964" y="512763"/>
            <a:ext cx="8220075" cy="1077912"/>
          </a:xfrm>
        </p:spPr>
        <p:txBody>
          <a:bodyPr rtlCol="0">
            <a:normAutofit/>
          </a:bodyPr>
          <a:lstStyle/>
          <a:p>
            <a:pPr eaLnBrk="1" fontAlgn="auto" hangingPunct="1">
              <a:spcAft>
                <a:spcPts val="0"/>
              </a:spcAft>
              <a:defRPr/>
            </a:pPr>
            <a:r>
              <a:rPr lang="en-GB" altLang="en-US" dirty="0">
                <a:solidFill>
                  <a:schemeClr val="accent3">
                    <a:lumMod val="50000"/>
                  </a:schemeClr>
                </a:solidFill>
                <a:latin typeface="Twinkl" pitchFamily="2" charset="0"/>
              </a:rPr>
              <a:t>Useful Websites</a:t>
            </a:r>
            <a:endParaRPr lang="en-GB" dirty="0">
              <a:solidFill>
                <a:schemeClr val="accent3">
                  <a:lumMod val="50000"/>
                </a:schemeClr>
              </a:solidFill>
              <a:latin typeface="Twinkl" pitchFamily="2" charset="0"/>
            </a:endParaRPr>
          </a:p>
        </p:txBody>
      </p:sp>
      <p:sp>
        <p:nvSpPr>
          <p:cNvPr id="31748" name="Rectangle 1">
            <a:extLst>
              <a:ext uri="{FF2B5EF4-FFF2-40B4-BE49-F238E27FC236}">
                <a16:creationId xmlns:a16="http://schemas.microsoft.com/office/drawing/2014/main" id="{A61816CC-3AAC-4DC2-824A-DCBAC0EFF469}"/>
              </a:ext>
            </a:extLst>
          </p:cNvPr>
          <p:cNvSpPr>
            <a:spLocks noChangeArrowheads="1"/>
          </p:cNvSpPr>
          <p:nvPr/>
        </p:nvSpPr>
        <p:spPr bwMode="auto">
          <a:xfrm>
            <a:off x="2279650" y="1930400"/>
            <a:ext cx="4432300" cy="2643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buFont typeface="Arial" panose="020B0604020202020204" pitchFamily="34" charset="0"/>
              <a:buNone/>
            </a:pPr>
            <a:r>
              <a:rPr lang="en-US" altLang="en-US" sz="1600" u="sng">
                <a:latin typeface="Twinkl" panose="020B0604020202020204" pitchFamily="2" charset="0"/>
                <a:hlinkClick r:id="rId2"/>
              </a:rPr>
              <a:t>http://gofor2and5.com.au/</a:t>
            </a:r>
            <a:endParaRPr lang="en-US" altLang="en-US" sz="1600">
              <a:latin typeface="Twinkl" panose="020B0604020202020204" pitchFamily="2" charset="0"/>
            </a:endParaRPr>
          </a:p>
          <a:p>
            <a:pPr>
              <a:buFont typeface="Arial" panose="020B0604020202020204" pitchFamily="34" charset="0"/>
              <a:buNone/>
            </a:pPr>
            <a:r>
              <a:rPr lang="en-US" altLang="en-US" sz="1600">
                <a:latin typeface="Twinkl" panose="020B0604020202020204" pitchFamily="2" charset="0"/>
              </a:rPr>
              <a:t> </a:t>
            </a:r>
          </a:p>
          <a:p>
            <a:pPr>
              <a:buFont typeface="Arial" panose="020B0604020202020204" pitchFamily="34" charset="0"/>
              <a:buNone/>
            </a:pPr>
            <a:r>
              <a:rPr lang="en-US" altLang="en-US" sz="1600" u="sng">
                <a:latin typeface="Twinkl" panose="020B0604020202020204" pitchFamily="2" charset="0"/>
                <a:hlinkClick r:id="rId3"/>
              </a:rPr>
              <a:t>https://www.eatforhealth.gov.au/</a:t>
            </a:r>
            <a:endParaRPr lang="en-US" altLang="en-US" sz="1600">
              <a:latin typeface="Twinkl" panose="020B0604020202020204" pitchFamily="2" charset="0"/>
            </a:endParaRPr>
          </a:p>
          <a:p>
            <a:pPr>
              <a:buFont typeface="Arial" panose="020B0604020202020204" pitchFamily="34" charset="0"/>
              <a:buNone/>
            </a:pPr>
            <a:r>
              <a:rPr lang="en-US" altLang="en-US" sz="1600">
                <a:latin typeface="Twinkl" panose="020B0604020202020204" pitchFamily="2" charset="0"/>
              </a:rPr>
              <a:t> </a:t>
            </a:r>
          </a:p>
          <a:p>
            <a:pPr>
              <a:buFont typeface="Arial" panose="020B0604020202020204" pitchFamily="34" charset="0"/>
              <a:buNone/>
            </a:pPr>
            <a:r>
              <a:rPr lang="en-US" altLang="en-US" sz="1600" u="sng">
                <a:latin typeface="Twinkl" panose="020B0604020202020204" pitchFamily="2" charset="0"/>
                <a:hlinkClick r:id="rId4"/>
              </a:rPr>
              <a:t>http://www.healthyeatingaustralia.com/</a:t>
            </a:r>
            <a:endParaRPr lang="en-US" altLang="en-US" sz="1600">
              <a:latin typeface="Twinkl" panose="020B0604020202020204" pitchFamily="2" charset="0"/>
            </a:endParaRPr>
          </a:p>
          <a:p>
            <a:pPr>
              <a:buFont typeface="Arial" panose="020B0604020202020204" pitchFamily="34" charset="0"/>
              <a:buNone/>
            </a:pPr>
            <a:r>
              <a:rPr lang="en-US" altLang="en-US" sz="1600">
                <a:latin typeface="Twinkl" panose="020B0604020202020204" pitchFamily="2" charset="0"/>
              </a:rPr>
              <a:t> </a:t>
            </a:r>
          </a:p>
          <a:p>
            <a:pPr>
              <a:buFont typeface="Arial" panose="020B0604020202020204" pitchFamily="34" charset="0"/>
              <a:buNone/>
            </a:pPr>
            <a:r>
              <a:rPr lang="en-US" altLang="en-US" sz="1600" u="sng">
                <a:latin typeface="Twinkl" panose="020B0604020202020204" pitchFamily="2" charset="0"/>
                <a:hlinkClick r:id="rId5"/>
              </a:rPr>
              <a:t>https://heartfoundation.org.au/healthy-eating</a:t>
            </a:r>
            <a:endParaRPr lang="en-US" altLang="en-US" sz="1600">
              <a:latin typeface="Twinkl" panose="020B0604020202020204" pitchFamily="2" charset="0"/>
            </a:endParaRPr>
          </a:p>
          <a:p>
            <a:pPr eaLnBrk="1" hangingPunct="1">
              <a:lnSpc>
                <a:spcPct val="100000"/>
              </a:lnSpc>
              <a:spcBef>
                <a:spcPct val="0"/>
              </a:spcBef>
              <a:buClr>
                <a:srgbClr val="000099"/>
              </a:buClr>
              <a:buFontTx/>
              <a:buNone/>
            </a:pPr>
            <a:endParaRPr lang="en-GB" altLang="en-US" sz="1500">
              <a:solidFill>
                <a:schemeClr val="tx1"/>
              </a:solidFill>
            </a:endParaRPr>
          </a:p>
        </p:txBody>
      </p:sp>
      <p:pic>
        <p:nvPicPr>
          <p:cNvPr id="31749" name="Picture 2">
            <a:extLst>
              <a:ext uri="{FF2B5EF4-FFF2-40B4-BE49-F238E27FC236}">
                <a16:creationId xmlns:a16="http://schemas.microsoft.com/office/drawing/2014/main" id="{FD4ACBC5-6348-47D5-8C98-C106DCE7BBA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10264" y="2951163"/>
            <a:ext cx="4002087" cy="324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2AAFB8D694B9E4895295DB8701D669A" ma:contentTypeVersion="2" ma:contentTypeDescription="Create a new document." ma:contentTypeScope="" ma:versionID="0726b28de9e1fe8dd7432d3409a1cc0b">
  <xsd:schema xmlns:xsd="http://www.w3.org/2001/XMLSchema" xmlns:xs="http://www.w3.org/2001/XMLSchema" xmlns:p="http://schemas.microsoft.com/office/2006/metadata/properties" xmlns:ns3="d4586999-8782-4d18-8d63-4d018348d59c" targetNamespace="http://schemas.microsoft.com/office/2006/metadata/properties" ma:root="true" ma:fieldsID="8b69743cac7be5f79909d5d7ec167404" ns3:_="">
    <xsd:import namespace="d4586999-8782-4d18-8d63-4d018348d59c"/>
    <xsd:element name="properties">
      <xsd:complexType>
        <xsd:sequence>
          <xsd:element name="documentManagement">
            <xsd:complexType>
              <xsd:all>
                <xsd:element ref="ns3:MediaServiceMetadata" minOccurs="0"/>
                <xsd:element ref="ns3: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4586999-8782-4d18-8d63-4d018348d59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3CF2065A-6097-4193-B057-574FAC1BAAA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4586999-8782-4d18-8d63-4d018348d59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2DBFD6F-4F5D-4283-9548-31A536E0393F}">
  <ds:schemaRefs>
    <ds:schemaRef ds:uri="http://schemas.microsoft.com/sharepoint/v3/contenttype/forms"/>
  </ds:schemaRefs>
</ds:datastoreItem>
</file>

<file path=customXml/itemProps3.xml><?xml version="1.0" encoding="utf-8"?>
<ds:datastoreItem xmlns:ds="http://schemas.openxmlformats.org/officeDocument/2006/customXml" ds:itemID="{BCCB1FFC-3D1A-4042-9F6D-8BF40912405F}">
  <ds:schemaRefs>
    <ds:schemaRef ds:uri="http://purl.org/dc/terms/"/>
    <ds:schemaRef ds:uri="http://schemas.microsoft.com/office/infopath/2007/PartnerControls"/>
    <ds:schemaRef ds:uri="http://purl.org/dc/dcmitype/"/>
    <ds:schemaRef ds:uri="http://schemas.openxmlformats.org/package/2006/metadata/core-properties"/>
    <ds:schemaRef ds:uri="http://schemas.microsoft.com/office/2006/documentManagement/types"/>
    <ds:schemaRef ds:uri="http://www.w3.org/XML/1998/namespace"/>
    <ds:schemaRef ds:uri="d4586999-8782-4d18-8d63-4d018348d59c"/>
    <ds:schemaRef ds:uri="http://schemas.microsoft.com/office/2006/metadata/properties"/>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Office Theme</Template>
  <TotalTime>2057</TotalTime>
  <Words>1712</Words>
  <Application>Microsoft Office PowerPoint</Application>
  <PresentationFormat>Widescreen</PresentationFormat>
  <Paragraphs>204</Paragraphs>
  <Slides>30</Slides>
  <Notes>0</Notes>
  <HiddenSlides>0</HiddenSlides>
  <MMClips>1</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30</vt:i4>
      </vt:variant>
    </vt:vector>
  </HeadingPairs>
  <TitlesOfParts>
    <vt:vector size="40" baseType="lpstr">
      <vt:lpstr>Calibri</vt:lpstr>
      <vt:lpstr>Arial</vt:lpstr>
      <vt:lpstr>Twinkl</vt:lpstr>
      <vt:lpstr>Sassoon Infant Md</vt:lpstr>
      <vt:lpstr>ＭＳ Ｐゴシック</vt:lpstr>
      <vt:lpstr>Calibri Light</vt:lpstr>
      <vt:lpstr>BPreplay</vt:lpstr>
      <vt:lpstr>Comic Sans MS</vt:lpstr>
      <vt:lpstr>Sassoon Infant Rg</vt:lpstr>
      <vt:lpstr>Office Theme</vt:lpstr>
      <vt:lpstr>PowerPoint Presentation</vt:lpstr>
      <vt:lpstr>Why Do We Need Food?</vt:lpstr>
      <vt:lpstr>PowerPoint Presentation</vt:lpstr>
      <vt:lpstr>PowerPoint Presentation</vt:lpstr>
      <vt:lpstr>PowerPoint Presentation</vt:lpstr>
      <vt:lpstr>PowerPoint Presentation</vt:lpstr>
      <vt:lpstr>How Can We Make the Right Food Choices?</vt:lpstr>
      <vt:lpstr>Fruit and Vegetables</vt:lpstr>
      <vt:lpstr>Fruit and Vegetables</vt:lpstr>
      <vt:lpstr>Bread, Rice, Potatoes &amp; Pasta</vt:lpstr>
      <vt:lpstr>Milk and Dairy</vt:lpstr>
      <vt:lpstr>Meat, Fish, Eggs and Beans</vt:lpstr>
      <vt:lpstr>Foods and Drinks High in Fat and Sugar</vt:lpstr>
      <vt:lpstr>PowerPoint Presentation</vt:lpstr>
      <vt:lpstr>Obesity in Australia</vt:lpstr>
      <vt:lpstr>Spot the Difference</vt:lpstr>
      <vt:lpstr>The Nutrient Pyramid</vt:lpstr>
      <vt:lpstr>The Nutrient Pyramid</vt:lpstr>
      <vt:lpstr>Types of Nutrients - Proteins</vt:lpstr>
      <vt:lpstr>What does protein do for your body?</vt:lpstr>
      <vt:lpstr>What does protein do for your body?</vt:lpstr>
      <vt:lpstr>Types of Nutrients - Carbohydrates</vt:lpstr>
      <vt:lpstr>Types of Nutrients - Fats</vt:lpstr>
      <vt:lpstr>Types of Nutrients - Vitamins</vt:lpstr>
      <vt:lpstr>Types of Nutrients - Minerals</vt:lpstr>
      <vt:lpstr>Types of Nutrients - Water</vt:lpstr>
      <vt:lpstr>Types of Nutrients - Fibre</vt:lpstr>
      <vt:lpstr>Can We All Eat Every Type of Food?</vt:lpstr>
      <vt:lpstr>Useful Websites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Justin Stretch</cp:lastModifiedBy>
  <cp:revision>153</cp:revision>
  <cp:lastPrinted>2022-10-05T12:13:42Z</cp:lastPrinted>
  <dcterms:created xsi:type="dcterms:W3CDTF">2014-10-01T16:09:27Z</dcterms:created>
  <dcterms:modified xsi:type="dcterms:W3CDTF">2023-03-27T13:31:40Z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0x01010042AAFB8D694B9E4895295DB8701D669A</vt:lpwstr>
  </property>
</Properties>
</file>